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4.xml" ContentType="application/vnd.openxmlformats-officedocument.drawingml.chartshape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64" r:id="rId2"/>
    <p:sldId id="263" r:id="rId3"/>
    <p:sldId id="265" r:id="rId4"/>
    <p:sldId id="260" r:id="rId5"/>
    <p:sldId id="266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ANA CARPENTER" initials="AC" lastIdx="2" clrIdx="0">
    <p:extLst>
      <p:ext uri="{19B8F6BF-5375-455C-9EA6-DF929625EA0E}">
        <p15:presenceInfo xmlns:p15="http://schemas.microsoft.com/office/powerpoint/2012/main" userId="S-1-5-21-2576590482-944446310-4235110830-47936" providerId="AD"/>
      </p:ext>
    </p:extLst>
  </p:cmAuthor>
  <p:cmAuthor id="2" name="Yaoxiang Li" initials="Y.L." lastIdx="2" clrIdx="1">
    <p:extLst>
      <p:ext uri="{19B8F6BF-5375-455C-9EA6-DF929625EA0E}">
        <p15:presenceInfo xmlns:p15="http://schemas.microsoft.com/office/powerpoint/2012/main" userId="Yaoxiang L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231" autoAdjust="0"/>
    <p:restoredTop sz="92147" autoAdjust="0"/>
  </p:normalViewPr>
  <p:slideViewPr>
    <p:cSldViewPr snapToGrid="0">
      <p:cViewPr varScale="1">
        <p:scale>
          <a:sx n="64" d="100"/>
          <a:sy n="64" d="100"/>
        </p:scale>
        <p:origin x="78" y="9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iyao\Dropbox\cs\sea_stars\Additional%20figures\Pathways%20and%20Metabolites%20-%20Jejunum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ianm\Dropbox\sea_stars\Additional%20figures\Pathways%20and%20Metabolites%20-%20Jejunum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ianm\Dropbox\sea_stars\Additional%20figures\Pathways%20and%20Metabolites%20-%20Kidney.xlsx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ianm\Dropbox\sea_stars\Additional%20figures\Pathways%20and%20Metabolites%20-%20Kidney.xlsx" TargetMode="Externa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ianm\Dropbox\sea_stars\Additional%20figures\Pathways%20and%20Metabolites%20-%20Spleen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ach\Dropbox\core\src\20230112_14_singh_tbpi\rainplots&amp;pathway\Pathways%20and%20Metabolites%20-%20Spleen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Jejunum</a:t>
            </a:r>
          </a:p>
          <a:p>
            <a: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en-U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Irradiated vs. Naïve</a:t>
            </a:r>
            <a:r>
              <a:rPr lang="en-US" sz="1200" b="1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 pathways</a:t>
            </a:r>
          </a:p>
        </c:rich>
      </c:tx>
      <c:layout>
        <c:manualLayout>
          <c:xMode val="edge"/>
          <c:yMode val="edge"/>
          <c:x val="0.28256958040447411"/>
          <c:y val="1.565245837792992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67610067972272692"/>
          <c:y val="0.14759159021054052"/>
          <c:w val="0.30573148472088085"/>
          <c:h val="0.8005355640932957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Pathways!$F$1</c:f>
              <c:strCache>
                <c:ptCount val="1"/>
                <c:pt idx="0">
                  <c:v>-Log10 p-value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577C-4CFE-959A-9E835B058B86}"/>
              </c:ext>
            </c:extLst>
          </c:dPt>
          <c:dPt>
            <c:idx val="1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577C-4CFE-959A-9E835B058B86}"/>
              </c:ext>
            </c:extLst>
          </c:dPt>
          <c:dPt>
            <c:idx val="2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577C-4CFE-959A-9E835B058B86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577C-4CFE-959A-9E835B058B86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577C-4CFE-959A-9E835B058B86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577C-4CFE-959A-9E835B058B86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577C-4CFE-959A-9E835B058B86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77C-4CFE-959A-9E835B058B86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577C-4CFE-959A-9E835B058B86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77C-4CFE-959A-9E835B058B86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577C-4CFE-959A-9E835B058B86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77C-4CFE-959A-9E835B058B86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577C-4CFE-959A-9E835B058B86}"/>
              </c:ext>
            </c:extLst>
          </c:dPt>
          <c:dPt>
            <c:idx val="13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B425-46E3-BAD0-1D54398EE4FD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D-B425-46E3-BAD0-1D54398EE4FD}"/>
              </c:ext>
            </c:extLst>
          </c:dPt>
          <c:dPt>
            <c:idx val="15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F-B425-46E3-BAD0-1D54398EE4FD}"/>
              </c:ext>
            </c:extLst>
          </c:dPt>
          <c:dPt>
            <c:idx val="16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1-B425-46E3-BAD0-1D54398EE4FD}"/>
              </c:ext>
            </c:extLst>
          </c:dPt>
          <c:cat>
            <c:strRef>
              <c:f>Pathways!$B$2:$B$18</c:f>
              <c:strCache>
                <c:ptCount val="17"/>
                <c:pt idx="0">
                  <c:v>Fatty acid oxidation</c:v>
                </c:pt>
                <c:pt idx="1">
                  <c:v>Linoleate metabolism</c:v>
                </c:pt>
                <c:pt idx="2">
                  <c:v>Vitamin K metabolism</c:v>
                </c:pt>
                <c:pt idx="3">
                  <c:v>Bile acid biosynthesis</c:v>
                </c:pt>
                <c:pt idx="4">
                  <c:v>Pentose phosphate pathway</c:v>
                </c:pt>
                <c:pt idx="5">
                  <c:v>Pentose and Glucuronate Interconversions</c:v>
                </c:pt>
                <c:pt idx="6">
                  <c:v>Purine metabolism</c:v>
                </c:pt>
                <c:pt idx="7">
                  <c:v>Vitamin A (retinol) metabolism</c:v>
                </c:pt>
                <c:pt idx="8">
                  <c:v>C21-steroid hormone biosynthesis and metabolism</c:v>
                </c:pt>
                <c:pt idx="9">
                  <c:v>Pentose and Glucuronate Interconversions</c:v>
                </c:pt>
                <c:pt idx="10">
                  <c:v>Bile acid biosynthesis</c:v>
                </c:pt>
                <c:pt idx="11">
                  <c:v>Linoleate metabolism</c:v>
                </c:pt>
                <c:pt idx="12">
                  <c:v>Bile acid biosynthesis</c:v>
                </c:pt>
                <c:pt idx="13">
                  <c:v>Pentose phosphate pathway</c:v>
                </c:pt>
                <c:pt idx="14">
                  <c:v>Pentose and Glucuronate Interconversions</c:v>
                </c:pt>
                <c:pt idx="15">
                  <c:v>Carnitine shuttle</c:v>
                </c:pt>
                <c:pt idx="16">
                  <c:v>Glycosphingolipid metabolism</c:v>
                </c:pt>
              </c:strCache>
            </c:strRef>
          </c:cat>
          <c:val>
            <c:numRef>
              <c:f>Pathways!$F$2:$F$18</c:f>
              <c:numCache>
                <c:formatCode>General</c:formatCode>
                <c:ptCount val="17"/>
                <c:pt idx="0">
                  <c:v>2.0931264652779293</c:v>
                </c:pt>
                <c:pt idx="1">
                  <c:v>1.832682665251824</c:v>
                </c:pt>
                <c:pt idx="2">
                  <c:v>1.9233595563296582</c:v>
                </c:pt>
                <c:pt idx="3">
                  <c:v>1.5744657795017365</c:v>
                </c:pt>
                <c:pt idx="4">
                  <c:v>2.224025668870631</c:v>
                </c:pt>
                <c:pt idx="5">
                  <c:v>3.4685210829577446</c:v>
                </c:pt>
                <c:pt idx="6">
                  <c:v>2.0186344909214555</c:v>
                </c:pt>
                <c:pt idx="7">
                  <c:v>2.0301183562534999</c:v>
                </c:pt>
                <c:pt idx="8">
                  <c:v>1.6522797829659617</c:v>
                </c:pt>
                <c:pt idx="9">
                  <c:v>1.9111554372729957</c:v>
                </c:pt>
                <c:pt idx="10">
                  <c:v>2.4225082001627745</c:v>
                </c:pt>
                <c:pt idx="11">
                  <c:v>3.1191864077192086</c:v>
                </c:pt>
                <c:pt idx="12">
                  <c:v>1.5691190535471087</c:v>
                </c:pt>
                <c:pt idx="13">
                  <c:v>1.6689778289581714</c:v>
                </c:pt>
                <c:pt idx="14">
                  <c:v>2.4424927980943423</c:v>
                </c:pt>
                <c:pt idx="15">
                  <c:v>1.8227521637443767</c:v>
                </c:pt>
                <c:pt idx="16">
                  <c:v>2.8210230527068307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EE-41E0-A240-9E7AB87096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87265256"/>
        <c:axId val="387263688"/>
      </c:barChart>
      <c:catAx>
        <c:axId val="3872652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87263688"/>
        <c:crosses val="autoZero"/>
        <c:auto val="1"/>
        <c:lblAlgn val="ctr"/>
        <c:lblOffset val="100"/>
        <c:noMultiLvlLbl val="0"/>
      </c:catAx>
      <c:valAx>
        <c:axId val="3872636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87265256"/>
        <c:crosses val="autoZero"/>
        <c:crossBetween val="between"/>
        <c:majorUnit val="1"/>
      </c:valAx>
      <c:spPr>
        <a:noFill/>
        <a:ln>
          <a:solidFill>
            <a:schemeClr val="tx1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22225"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Jejunum</a:t>
            </a:r>
          </a:p>
          <a:p>
            <a:pPr>
              <a:defRPr/>
            </a:pPr>
            <a:endParaRPr lang="en-US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Irradiated vs. GT3-Treated Top pathways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58219269502642612"/>
          <c:y val="0.12582982753351418"/>
          <c:w val="0.38881931728290475"/>
          <c:h val="0.82626352225386945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Pathways!$F$20</c:f>
              <c:strCache>
                <c:ptCount val="1"/>
                <c:pt idx="0">
                  <c:v>-Log10 p-value</c:v>
                </c:pt>
              </c:strCache>
            </c:strRef>
          </c:tx>
          <c:spPr>
            <a:solidFill>
              <a:schemeClr val="accent4">
                <a:tint val="58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DE4-4489-A44C-931CC9149F81}"/>
              </c:ext>
            </c:extLst>
          </c:dPt>
          <c:dPt>
            <c:idx val="1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ADE4-4489-A44C-931CC9149F81}"/>
              </c:ext>
            </c:extLst>
          </c:dPt>
          <c:dPt>
            <c:idx val="2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DE4-4489-A44C-931CC9149F81}"/>
              </c:ext>
            </c:extLst>
          </c:dPt>
          <c:dPt>
            <c:idx val="3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ADE4-4489-A44C-931CC9149F81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DE4-4489-A44C-931CC9149F81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ADE4-4489-A44C-931CC9149F81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ADE4-4489-A44C-931CC9149F81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ADE4-4489-A44C-931CC9149F81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ADE4-4489-A44C-931CC9149F81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ADE4-4489-A44C-931CC9149F81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ADE4-4489-A44C-931CC9149F81}"/>
              </c:ext>
            </c:extLst>
          </c:dPt>
          <c:cat>
            <c:strRef>
              <c:f>Pathways!$B$21:$B$31</c:f>
              <c:strCache>
                <c:ptCount val="11"/>
                <c:pt idx="0">
                  <c:v>Fatty acid activation</c:v>
                </c:pt>
                <c:pt idx="1">
                  <c:v>Arachidonic acid metabolism</c:v>
                </c:pt>
                <c:pt idx="2">
                  <c:v>Glycerophospholipid metabolism</c:v>
                </c:pt>
                <c:pt idx="3">
                  <c:v>Vitamin A (retinol) metabolism</c:v>
                </c:pt>
                <c:pt idx="4">
                  <c:v>N-Glycan biosynthesis</c:v>
                </c:pt>
                <c:pt idx="5">
                  <c:v>Pyrimidine metabolism</c:v>
                </c:pt>
                <c:pt idx="6">
                  <c:v>Sialic acid metabolism</c:v>
                </c:pt>
                <c:pt idx="7">
                  <c:v>N-Glycan biosynthesis</c:v>
                </c:pt>
                <c:pt idx="8">
                  <c:v>Carnitine shuttle</c:v>
                </c:pt>
                <c:pt idx="9">
                  <c:v>Pyrimidine metabolism</c:v>
                </c:pt>
                <c:pt idx="10">
                  <c:v>Bile acid biosynthesis</c:v>
                </c:pt>
              </c:strCache>
            </c:strRef>
          </c:cat>
          <c:val>
            <c:numRef>
              <c:f>Pathways!$F$21:$F$31</c:f>
              <c:numCache>
                <c:formatCode>General</c:formatCode>
                <c:ptCount val="11"/>
                <c:pt idx="0">
                  <c:v>1.5265130299354317</c:v>
                </c:pt>
                <c:pt idx="1">
                  <c:v>1.6027554189896136</c:v>
                </c:pt>
                <c:pt idx="2">
                  <c:v>2.2125395254815849</c:v>
                </c:pt>
                <c:pt idx="3">
                  <c:v>2.6439741428068775</c:v>
                </c:pt>
                <c:pt idx="4">
                  <c:v>1.2586907911004306</c:v>
                </c:pt>
                <c:pt idx="5">
                  <c:v>1.8300318260031077</c:v>
                </c:pt>
                <c:pt idx="6">
                  <c:v>2.4841261562883208</c:v>
                </c:pt>
                <c:pt idx="7">
                  <c:v>2.5436339668709569</c:v>
                </c:pt>
                <c:pt idx="8">
                  <c:v>2.5985994592184558</c:v>
                </c:pt>
                <c:pt idx="9">
                  <c:v>2.6777807052660809</c:v>
                </c:pt>
                <c:pt idx="10">
                  <c:v>2.7144426909922261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DE4-4489-A44C-931CC9149F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87265648"/>
        <c:axId val="387266432"/>
      </c:barChart>
      <c:catAx>
        <c:axId val="3872656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87266432"/>
        <c:crosses val="autoZero"/>
        <c:auto val="1"/>
        <c:lblAlgn val="ctr"/>
        <c:lblOffset val="100"/>
        <c:noMultiLvlLbl val="0"/>
      </c:catAx>
      <c:valAx>
        <c:axId val="38726643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87265648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22225"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altLang="zh-CN" sz="1400" b="1" i="0" baseline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Kidney</a:t>
            </a:r>
          </a:p>
          <a:p>
            <a:pPr>
              <a:defRPr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 altLang="zh-CN" sz="1800" b="1" i="0" baseline="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en-US" altLang="zh-CN" sz="1200" b="1" i="0" baseline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Irradiated vs. Naïve Top pathways</a:t>
            </a:r>
            <a:endParaRPr lang="zh-CN" altLang="zh-CN" sz="14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27197773255137786"/>
          <c:y val="1.829585411620892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66503833955851666"/>
          <c:y val="0.14437863267597778"/>
          <c:w val="0.31195979462635376"/>
          <c:h val="0.81067496725781329"/>
        </c:manualLayout>
      </c:layout>
      <c:barChart>
        <c:barDir val="bar"/>
        <c:grouping val="clustered"/>
        <c:varyColors val="0"/>
        <c:ser>
          <c:idx val="3"/>
          <c:order val="3"/>
          <c:tx>
            <c:strRef>
              <c:f>Pathways!$F$1</c:f>
              <c:strCache>
                <c:ptCount val="1"/>
                <c:pt idx="0">
                  <c:v>-Log10 p-value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99E3-4629-A9A0-0EDD5BC007D9}"/>
              </c:ext>
            </c:extLst>
          </c:dPt>
          <c:dPt>
            <c:idx val="1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99E3-4629-A9A0-0EDD5BC007D9}"/>
              </c:ext>
            </c:extLst>
          </c:dPt>
          <c:dPt>
            <c:idx val="2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99E3-4629-A9A0-0EDD5BC007D9}"/>
              </c:ext>
            </c:extLst>
          </c:dPt>
          <c:dPt>
            <c:idx val="3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99E3-4629-A9A0-0EDD5BC007D9}"/>
              </c:ext>
            </c:extLst>
          </c:dPt>
          <c:dPt>
            <c:idx val="4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99E3-4629-A9A0-0EDD5BC007D9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99E3-4629-A9A0-0EDD5BC007D9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99E3-4629-A9A0-0EDD5BC007D9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99E3-4629-A9A0-0EDD5BC007D9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99E3-4629-A9A0-0EDD5BC007D9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99E3-4629-A9A0-0EDD5BC007D9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9E3-4629-A9A0-0EDD5BC007D9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99E3-4629-A9A0-0EDD5BC007D9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9E3-4629-A9A0-0EDD5BC007D9}"/>
              </c:ext>
            </c:extLst>
          </c:dPt>
          <c:dPt>
            <c:idx val="13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99E3-4629-A9A0-0EDD5BC007D9}"/>
              </c:ext>
            </c:extLst>
          </c:dPt>
          <c:cat>
            <c:strRef>
              <c:f>Pathways!$B$2:$B$15</c:f>
              <c:strCache>
                <c:ptCount val="14"/>
                <c:pt idx="0">
                  <c:v>Starch and Sucrose Metabolism</c:v>
                </c:pt>
                <c:pt idx="1">
                  <c:v>Sialic acid metabolism</c:v>
                </c:pt>
                <c:pt idx="2">
                  <c:v>Ascorbate (Vitamin C) and Aldarate Metabolism</c:v>
                </c:pt>
                <c:pt idx="3">
                  <c:v>Phosphatidylinositol phosphate metabolism</c:v>
                </c:pt>
                <c:pt idx="4">
                  <c:v>Arginine and Proline Metabolism</c:v>
                </c:pt>
                <c:pt idx="5">
                  <c:v>Ascorbate (Vitamin C) and Aldarate Metabolism</c:v>
                </c:pt>
                <c:pt idx="6">
                  <c:v>Starch and Sucrose Metabolism</c:v>
                </c:pt>
                <c:pt idx="7">
                  <c:v>Prostaglandin formation from arachidonate</c:v>
                </c:pt>
                <c:pt idx="8">
                  <c:v>Drug metabolism - cytochrome P450</c:v>
                </c:pt>
                <c:pt idx="9">
                  <c:v>Starch and Sucrose Metabolism</c:v>
                </c:pt>
                <c:pt idx="10">
                  <c:v>C21-steroid hormone biosynthesis and metabolism</c:v>
                </c:pt>
                <c:pt idx="11">
                  <c:v>Glycine, serine, alanine and threonine metabolism</c:v>
                </c:pt>
                <c:pt idx="12">
                  <c:v>Arginine and Proline Metabolism</c:v>
                </c:pt>
                <c:pt idx="13">
                  <c:v>Urea cycle/amino group metabolism</c:v>
                </c:pt>
              </c:strCache>
            </c:strRef>
          </c:cat>
          <c:val>
            <c:numRef>
              <c:f>Pathways!$F$2:$F$15</c:f>
              <c:numCache>
                <c:formatCode>General</c:formatCode>
                <c:ptCount val="14"/>
                <c:pt idx="0">
                  <c:v>1.322758154053346</c:v>
                </c:pt>
                <c:pt idx="1">
                  <c:v>2.6439741428068775</c:v>
                </c:pt>
                <c:pt idx="2">
                  <c:v>2.7328282715969863</c:v>
                </c:pt>
                <c:pt idx="3">
                  <c:v>2.1163385648463824</c:v>
                </c:pt>
                <c:pt idx="4">
                  <c:v>2.1214782044987937</c:v>
                </c:pt>
                <c:pt idx="5">
                  <c:v>1.550521600812635</c:v>
                </c:pt>
                <c:pt idx="6">
                  <c:v>1.6474316138206915</c:v>
                </c:pt>
                <c:pt idx="7">
                  <c:v>1.4223933226374643</c:v>
                </c:pt>
                <c:pt idx="8">
                  <c:v>1.7899491501248628</c:v>
                </c:pt>
                <c:pt idx="9">
                  <c:v>1.8013429130455774</c:v>
                </c:pt>
                <c:pt idx="10">
                  <c:v>1.5228787452803376</c:v>
                </c:pt>
                <c:pt idx="11">
                  <c:v>2.0462403082667713</c:v>
                </c:pt>
                <c:pt idx="12">
                  <c:v>3.0362121726544449</c:v>
                </c:pt>
                <c:pt idx="13">
                  <c:v>3.1739251972991736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0AE-455C-8106-AA4DABBCF2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87263296"/>
        <c:axId val="387250752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Pathways!$C$1</c15:sqref>
                        </c15:formulaRef>
                      </c:ext>
                    </c:extLst>
                    <c:strCache>
                      <c:ptCount val="1"/>
                      <c:pt idx="0">
                        <c:v>overlap_size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Pathways!$B$2:$B$15</c15:sqref>
                        </c15:formulaRef>
                      </c:ext>
                    </c:extLst>
                    <c:strCache>
                      <c:ptCount val="14"/>
                      <c:pt idx="0">
                        <c:v>Starch and Sucrose Metabolism</c:v>
                      </c:pt>
                      <c:pt idx="1">
                        <c:v>Sialic acid metabolism</c:v>
                      </c:pt>
                      <c:pt idx="2">
                        <c:v>Ascorbate (Vitamin C) and Aldarate Metabolism</c:v>
                      </c:pt>
                      <c:pt idx="3">
                        <c:v>Phosphatidylinositol phosphate metabolism</c:v>
                      </c:pt>
                      <c:pt idx="4">
                        <c:v>Arginine and Proline Metabolism</c:v>
                      </c:pt>
                      <c:pt idx="5">
                        <c:v>Ascorbate (Vitamin C) and Aldarate Metabolism</c:v>
                      </c:pt>
                      <c:pt idx="6">
                        <c:v>Starch and Sucrose Metabolism</c:v>
                      </c:pt>
                      <c:pt idx="7">
                        <c:v>Prostaglandin formation from arachidonate</c:v>
                      </c:pt>
                      <c:pt idx="8">
                        <c:v>Drug metabolism - cytochrome P450</c:v>
                      </c:pt>
                      <c:pt idx="9">
                        <c:v>Starch and Sucrose Metabolism</c:v>
                      </c:pt>
                      <c:pt idx="10">
                        <c:v>C21-steroid hormone biosynthesis and metabolism</c:v>
                      </c:pt>
                      <c:pt idx="11">
                        <c:v>Glycine, serine, alanine and threonine metabolism</c:v>
                      </c:pt>
                      <c:pt idx="12">
                        <c:v>Arginine and Proline Metabolism</c:v>
                      </c:pt>
                      <c:pt idx="13">
                        <c:v>Urea cycle/amino group metabolism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Pathways!$C$2:$C$15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1</c:v>
                      </c:pt>
                      <c:pt idx="1">
                        <c:v>3</c:v>
                      </c:pt>
                      <c:pt idx="2">
                        <c:v>4</c:v>
                      </c:pt>
                      <c:pt idx="3">
                        <c:v>3</c:v>
                      </c:pt>
                      <c:pt idx="4">
                        <c:v>5</c:v>
                      </c:pt>
                      <c:pt idx="5">
                        <c:v>2</c:v>
                      </c:pt>
                      <c:pt idx="6">
                        <c:v>1</c:v>
                      </c:pt>
                      <c:pt idx="7">
                        <c:v>2</c:v>
                      </c:pt>
                      <c:pt idx="8">
                        <c:v>2</c:v>
                      </c:pt>
                      <c:pt idx="9">
                        <c:v>1</c:v>
                      </c:pt>
                      <c:pt idx="10">
                        <c:v>2</c:v>
                      </c:pt>
                      <c:pt idx="11">
                        <c:v>3</c:v>
                      </c:pt>
                      <c:pt idx="12">
                        <c:v>4</c:v>
                      </c:pt>
                      <c:pt idx="13">
                        <c:v>5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10AE-455C-8106-AA4DABBCF218}"/>
                  </c:ext>
                </c:extLst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Pathways!$D$1</c15:sqref>
                        </c15:formulaRef>
                      </c:ext>
                    </c:extLst>
                    <c:strCache>
                      <c:ptCount val="1"/>
                      <c:pt idx="0">
                        <c:v>pathway_size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Pathways!$B$2:$B$15</c15:sqref>
                        </c15:formulaRef>
                      </c:ext>
                    </c:extLst>
                    <c:strCache>
                      <c:ptCount val="14"/>
                      <c:pt idx="0">
                        <c:v>Starch and Sucrose Metabolism</c:v>
                      </c:pt>
                      <c:pt idx="1">
                        <c:v>Sialic acid metabolism</c:v>
                      </c:pt>
                      <c:pt idx="2">
                        <c:v>Ascorbate (Vitamin C) and Aldarate Metabolism</c:v>
                      </c:pt>
                      <c:pt idx="3">
                        <c:v>Phosphatidylinositol phosphate metabolism</c:v>
                      </c:pt>
                      <c:pt idx="4">
                        <c:v>Arginine and Proline Metabolism</c:v>
                      </c:pt>
                      <c:pt idx="5">
                        <c:v>Ascorbate (Vitamin C) and Aldarate Metabolism</c:v>
                      </c:pt>
                      <c:pt idx="6">
                        <c:v>Starch and Sucrose Metabolism</c:v>
                      </c:pt>
                      <c:pt idx="7">
                        <c:v>Prostaglandin formation from arachidonate</c:v>
                      </c:pt>
                      <c:pt idx="8">
                        <c:v>Drug metabolism - cytochrome P450</c:v>
                      </c:pt>
                      <c:pt idx="9">
                        <c:v>Starch and Sucrose Metabolism</c:v>
                      </c:pt>
                      <c:pt idx="10">
                        <c:v>C21-steroid hormone biosynthesis and metabolism</c:v>
                      </c:pt>
                      <c:pt idx="11">
                        <c:v>Glycine, serine, alanine and threonine metabolism</c:v>
                      </c:pt>
                      <c:pt idx="12">
                        <c:v>Arginine and Proline Metabolism</c:v>
                      </c:pt>
                      <c:pt idx="13">
                        <c:v>Urea cycle/amino group metabolism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Pathways!$D$2:$D$15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1</c:v>
                      </c:pt>
                      <c:pt idx="1">
                        <c:v>3</c:v>
                      </c:pt>
                      <c:pt idx="2">
                        <c:v>5</c:v>
                      </c:pt>
                      <c:pt idx="3">
                        <c:v>6</c:v>
                      </c:pt>
                      <c:pt idx="4">
                        <c:v>15</c:v>
                      </c:pt>
                      <c:pt idx="5">
                        <c:v>5</c:v>
                      </c:pt>
                      <c:pt idx="6">
                        <c:v>1</c:v>
                      </c:pt>
                      <c:pt idx="7">
                        <c:v>12</c:v>
                      </c:pt>
                      <c:pt idx="8">
                        <c:v>8</c:v>
                      </c:pt>
                      <c:pt idx="9">
                        <c:v>1</c:v>
                      </c:pt>
                      <c:pt idx="10">
                        <c:v>10</c:v>
                      </c:pt>
                      <c:pt idx="11">
                        <c:v>17</c:v>
                      </c:pt>
                      <c:pt idx="12">
                        <c:v>15</c:v>
                      </c:pt>
                      <c:pt idx="13">
                        <c:v>19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10AE-455C-8106-AA4DABBCF218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Pathways!$E$1</c15:sqref>
                        </c15:formulaRef>
                      </c:ext>
                    </c:extLst>
                    <c:strCache>
                      <c:ptCount val="1"/>
                      <c:pt idx="0">
                        <c:v>p-value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Pathways!$B$2:$B$15</c15:sqref>
                        </c15:formulaRef>
                      </c:ext>
                    </c:extLst>
                    <c:strCache>
                      <c:ptCount val="14"/>
                      <c:pt idx="0">
                        <c:v>Starch and Sucrose Metabolism</c:v>
                      </c:pt>
                      <c:pt idx="1">
                        <c:v>Sialic acid metabolism</c:v>
                      </c:pt>
                      <c:pt idx="2">
                        <c:v>Ascorbate (Vitamin C) and Aldarate Metabolism</c:v>
                      </c:pt>
                      <c:pt idx="3">
                        <c:v>Phosphatidylinositol phosphate metabolism</c:v>
                      </c:pt>
                      <c:pt idx="4">
                        <c:v>Arginine and Proline Metabolism</c:v>
                      </c:pt>
                      <c:pt idx="5">
                        <c:v>Ascorbate (Vitamin C) and Aldarate Metabolism</c:v>
                      </c:pt>
                      <c:pt idx="6">
                        <c:v>Starch and Sucrose Metabolism</c:v>
                      </c:pt>
                      <c:pt idx="7">
                        <c:v>Prostaglandin formation from arachidonate</c:v>
                      </c:pt>
                      <c:pt idx="8">
                        <c:v>Drug metabolism - cytochrome P450</c:v>
                      </c:pt>
                      <c:pt idx="9">
                        <c:v>Starch and Sucrose Metabolism</c:v>
                      </c:pt>
                      <c:pt idx="10">
                        <c:v>C21-steroid hormone biosynthesis and metabolism</c:v>
                      </c:pt>
                      <c:pt idx="11">
                        <c:v>Glycine, serine, alanine and threonine metabolism</c:v>
                      </c:pt>
                      <c:pt idx="12">
                        <c:v>Arginine and Proline Metabolism</c:v>
                      </c:pt>
                      <c:pt idx="13">
                        <c:v>Urea cycle/amino group metabolism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Pathways!$E$2:$E$15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4.7559999999999998E-2</c:v>
                      </c:pt>
                      <c:pt idx="1">
                        <c:v>2.2699999999999999E-3</c:v>
                      </c:pt>
                      <c:pt idx="2">
                        <c:v>1.8500000000000001E-3</c:v>
                      </c:pt>
                      <c:pt idx="3">
                        <c:v>7.6499999999999997E-3</c:v>
                      </c:pt>
                      <c:pt idx="4">
                        <c:v>7.5599999999999999E-3</c:v>
                      </c:pt>
                      <c:pt idx="5">
                        <c:v>2.8150000000000001E-2</c:v>
                      </c:pt>
                      <c:pt idx="6">
                        <c:v>2.2519999999999998E-2</c:v>
                      </c:pt>
                      <c:pt idx="7">
                        <c:v>3.7810000000000003E-2</c:v>
                      </c:pt>
                      <c:pt idx="8">
                        <c:v>1.6219999999999998E-2</c:v>
                      </c:pt>
                      <c:pt idx="9">
                        <c:v>1.5800000000000002E-2</c:v>
                      </c:pt>
                      <c:pt idx="10">
                        <c:v>0.03</c:v>
                      </c:pt>
                      <c:pt idx="11">
                        <c:v>8.9899999999999997E-3</c:v>
                      </c:pt>
                      <c:pt idx="12">
                        <c:v>9.2000000000000003E-4</c:v>
                      </c:pt>
                      <c:pt idx="13">
                        <c:v>6.7000000000000002E-4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10AE-455C-8106-AA4DABBCF218}"/>
                  </c:ext>
                </c:extLst>
              </c15:ser>
            </c15:filteredBarSeries>
          </c:ext>
        </c:extLst>
      </c:barChart>
      <c:catAx>
        <c:axId val="3872632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87250752"/>
        <c:crosses val="autoZero"/>
        <c:auto val="1"/>
        <c:lblAlgn val="ctr"/>
        <c:lblOffset val="100"/>
        <c:noMultiLvlLbl val="0"/>
      </c:catAx>
      <c:valAx>
        <c:axId val="3872507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87263296"/>
        <c:crosses val="autoZero"/>
        <c:crossBetween val="between"/>
        <c:majorUnit val="1"/>
      </c:valAx>
      <c:spPr>
        <a:noFill/>
        <a:ln>
          <a:solidFill>
            <a:schemeClr val="tx1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22225"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zh-CN" sz="1400" b="1" i="0" baseline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Kidney</a:t>
            </a:r>
          </a:p>
          <a:p>
            <a:pPr>
              <a:defRPr/>
            </a:pPr>
            <a:endParaRPr lang="en-US" altLang="zh-CN" sz="1800" b="1" i="0" baseline="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altLang="zh-CN" sz="1200" b="1" i="0" baseline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Irradiated vs. GT3-Treated Top pathways</a:t>
            </a:r>
            <a:endParaRPr lang="zh-CN" altLang="zh-CN" sz="14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26735895150698785"/>
          <c:y val="1.886793668029810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63288720538130305"/>
          <c:y val="0.14437863267597778"/>
          <c:w val="0.33705192329132899"/>
          <c:h val="0.81067496725781329"/>
        </c:manualLayout>
      </c:layout>
      <c:barChart>
        <c:barDir val="bar"/>
        <c:grouping val="clustered"/>
        <c:varyColors val="0"/>
        <c:ser>
          <c:idx val="3"/>
          <c:order val="3"/>
          <c:tx>
            <c:strRef>
              <c:f>Pathways!$F$17</c:f>
              <c:strCache>
                <c:ptCount val="1"/>
                <c:pt idx="0">
                  <c:v>-Log10 p-value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B47B-4EE4-A969-C88E8C1CF757}"/>
              </c:ext>
            </c:extLst>
          </c:dPt>
          <c:dPt>
            <c:idx val="1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B47B-4EE4-A969-C88E8C1CF757}"/>
              </c:ext>
            </c:extLst>
          </c:dPt>
          <c:dPt>
            <c:idx val="2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B47B-4EE4-A969-C88E8C1CF757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B47B-4EE4-A969-C88E8C1CF757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B47B-4EE4-A969-C88E8C1CF757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B47B-4EE4-A969-C88E8C1CF757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B47B-4EE4-A969-C88E8C1CF757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B47B-4EE4-A969-C88E8C1CF757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B47B-4EE4-A969-C88E8C1CF757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B47B-4EE4-A969-C88E8C1CF757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B47B-4EE4-A969-C88E8C1CF757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B47B-4EE4-A969-C88E8C1CF757}"/>
              </c:ext>
            </c:extLst>
          </c:dPt>
          <c:cat>
            <c:strRef>
              <c:f>Pathways!$B$18:$B$29</c:f>
              <c:strCache>
                <c:ptCount val="12"/>
                <c:pt idx="0">
                  <c:v>Sialic acid metabolism</c:v>
                </c:pt>
                <c:pt idx="1">
                  <c:v>Fructose and mannose metabolism</c:v>
                </c:pt>
                <c:pt idx="2">
                  <c:v>3-oxo-10R-octadecatrienoate beta-oxidation</c:v>
                </c:pt>
                <c:pt idx="3">
                  <c:v>Vitamin A (retinol) metabolism</c:v>
                </c:pt>
                <c:pt idx="4">
                  <c:v>Phosphatidylinositol phosphate metabolism</c:v>
                </c:pt>
                <c:pt idx="5">
                  <c:v>Beta-Alanine metabolism</c:v>
                </c:pt>
                <c:pt idx="6">
                  <c:v>Vitamin B2 (riboflavin) metabolism</c:v>
                </c:pt>
                <c:pt idx="7">
                  <c:v>Drug metabolism - cytochrome P450</c:v>
                </c:pt>
                <c:pt idx="8">
                  <c:v>Carnitine shuttle</c:v>
                </c:pt>
                <c:pt idx="9">
                  <c:v>Urea cycle/amino group metabolism</c:v>
                </c:pt>
                <c:pt idx="10">
                  <c:v>Drug metabolism - cytochrome P450</c:v>
                </c:pt>
                <c:pt idx="11">
                  <c:v>Linoleate metabolism</c:v>
                </c:pt>
              </c:strCache>
            </c:strRef>
          </c:cat>
          <c:val>
            <c:numRef>
              <c:f>Pathways!$F$18:$F$29</c:f>
              <c:numCache>
                <c:formatCode>General</c:formatCode>
                <c:ptCount val="12"/>
                <c:pt idx="0">
                  <c:v>1.3889142665851273</c:v>
                </c:pt>
                <c:pt idx="1">
                  <c:v>2.1214782044987937</c:v>
                </c:pt>
                <c:pt idx="2">
                  <c:v>2.3675427078152755</c:v>
                </c:pt>
                <c:pt idx="3">
                  <c:v>1.5144205230153214</c:v>
                </c:pt>
                <c:pt idx="4">
                  <c:v>1.7430418474390681</c:v>
                </c:pt>
                <c:pt idx="5">
                  <c:v>1.4564285760376345</c:v>
                </c:pt>
                <c:pt idx="6">
                  <c:v>1.4564285760376345</c:v>
                </c:pt>
                <c:pt idx="7">
                  <c:v>1.3521282346937675</c:v>
                </c:pt>
                <c:pt idx="8">
                  <c:v>3.6020599913279625</c:v>
                </c:pt>
                <c:pt idx="9">
                  <c:v>1.1665341398293076</c:v>
                </c:pt>
                <c:pt idx="10">
                  <c:v>3.1191864077192086</c:v>
                </c:pt>
                <c:pt idx="11">
                  <c:v>1.4128505017456563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47B-4EE4-A969-C88E8C1CF7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87255064"/>
        <c:axId val="387255456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Pathways!$C$17</c15:sqref>
                        </c15:formulaRef>
                      </c:ext>
                    </c:extLst>
                    <c:strCache>
                      <c:ptCount val="1"/>
                      <c:pt idx="0">
                        <c:v>overlap_size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Pathways!$B$18:$B$29</c15:sqref>
                        </c15:formulaRef>
                      </c:ext>
                    </c:extLst>
                    <c:strCache>
                      <c:ptCount val="12"/>
                      <c:pt idx="0">
                        <c:v>Sialic acid metabolism</c:v>
                      </c:pt>
                      <c:pt idx="1">
                        <c:v>Fructose and mannose metabolism</c:v>
                      </c:pt>
                      <c:pt idx="2">
                        <c:v>3-oxo-10R-octadecatrienoate beta-oxidation</c:v>
                      </c:pt>
                      <c:pt idx="3">
                        <c:v>Vitamin A (retinol) metabolism</c:v>
                      </c:pt>
                      <c:pt idx="4">
                        <c:v>Phosphatidylinositol phosphate metabolism</c:v>
                      </c:pt>
                      <c:pt idx="5">
                        <c:v>Beta-Alanine metabolism</c:v>
                      </c:pt>
                      <c:pt idx="6">
                        <c:v>Vitamin B2 (riboflavin) metabolism</c:v>
                      </c:pt>
                      <c:pt idx="7">
                        <c:v>Drug metabolism - cytochrome P450</c:v>
                      </c:pt>
                      <c:pt idx="8">
                        <c:v>Carnitine shuttle</c:v>
                      </c:pt>
                      <c:pt idx="9">
                        <c:v>Urea cycle/amino group metabolism</c:v>
                      </c:pt>
                      <c:pt idx="10">
                        <c:v>Drug metabolism - cytochrome P450</c:v>
                      </c:pt>
                      <c:pt idx="11">
                        <c:v>Linoleate metabolism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Pathways!$C$18:$C$29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1</c:v>
                      </c:pt>
                      <c:pt idx="1">
                        <c:v>1</c:v>
                      </c:pt>
                      <c:pt idx="2">
                        <c:v>1</c:v>
                      </c:pt>
                      <c:pt idx="3">
                        <c:v>1</c:v>
                      </c:pt>
                      <c:pt idx="4">
                        <c:v>1</c:v>
                      </c:pt>
                      <c:pt idx="5">
                        <c:v>1</c:v>
                      </c:pt>
                      <c:pt idx="6">
                        <c:v>1</c:v>
                      </c:pt>
                      <c:pt idx="7">
                        <c:v>2</c:v>
                      </c:pt>
                      <c:pt idx="8">
                        <c:v>8</c:v>
                      </c:pt>
                      <c:pt idx="9">
                        <c:v>2</c:v>
                      </c:pt>
                      <c:pt idx="10">
                        <c:v>3</c:v>
                      </c:pt>
                      <c:pt idx="11">
                        <c:v>2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B47B-4EE4-A969-C88E8C1CF757}"/>
                  </c:ext>
                </c:extLst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Pathways!$D$17</c15:sqref>
                        </c15:formulaRef>
                      </c:ext>
                    </c:extLst>
                    <c:strCache>
                      <c:ptCount val="1"/>
                      <c:pt idx="0">
                        <c:v>pathway_size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Pathways!$B$18:$B$29</c15:sqref>
                        </c15:formulaRef>
                      </c:ext>
                    </c:extLst>
                    <c:strCache>
                      <c:ptCount val="12"/>
                      <c:pt idx="0">
                        <c:v>Sialic acid metabolism</c:v>
                      </c:pt>
                      <c:pt idx="1">
                        <c:v>Fructose and mannose metabolism</c:v>
                      </c:pt>
                      <c:pt idx="2">
                        <c:v>3-oxo-10R-octadecatrienoate beta-oxidation</c:v>
                      </c:pt>
                      <c:pt idx="3">
                        <c:v>Vitamin A (retinol) metabolism</c:v>
                      </c:pt>
                      <c:pt idx="4">
                        <c:v>Phosphatidylinositol phosphate metabolism</c:v>
                      </c:pt>
                      <c:pt idx="5">
                        <c:v>Beta-Alanine metabolism</c:v>
                      </c:pt>
                      <c:pt idx="6">
                        <c:v>Vitamin B2 (riboflavin) metabolism</c:v>
                      </c:pt>
                      <c:pt idx="7">
                        <c:v>Drug metabolism - cytochrome P450</c:v>
                      </c:pt>
                      <c:pt idx="8">
                        <c:v>Carnitine shuttle</c:v>
                      </c:pt>
                      <c:pt idx="9">
                        <c:v>Urea cycle/amino group metabolism</c:v>
                      </c:pt>
                      <c:pt idx="10">
                        <c:v>Drug metabolism - cytochrome P450</c:v>
                      </c:pt>
                      <c:pt idx="11">
                        <c:v>Linoleate metabolism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Pathways!$D$18:$D$29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3</c:v>
                      </c:pt>
                      <c:pt idx="1">
                        <c:v>2</c:v>
                      </c:pt>
                      <c:pt idx="2">
                        <c:v>1</c:v>
                      </c:pt>
                      <c:pt idx="3">
                        <c:v>7</c:v>
                      </c:pt>
                      <c:pt idx="4">
                        <c:v>4</c:v>
                      </c:pt>
                      <c:pt idx="5">
                        <c:v>5</c:v>
                      </c:pt>
                      <c:pt idx="6">
                        <c:v>5</c:v>
                      </c:pt>
                      <c:pt idx="7">
                        <c:v>8</c:v>
                      </c:pt>
                      <c:pt idx="8">
                        <c:v>27</c:v>
                      </c:pt>
                      <c:pt idx="9">
                        <c:v>19</c:v>
                      </c:pt>
                      <c:pt idx="10">
                        <c:v>5</c:v>
                      </c:pt>
                      <c:pt idx="11">
                        <c:v>13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B47B-4EE4-A969-C88E8C1CF757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Pathways!$E$17</c15:sqref>
                        </c15:formulaRef>
                      </c:ext>
                    </c:extLst>
                    <c:strCache>
                      <c:ptCount val="1"/>
                      <c:pt idx="0">
                        <c:v>p-value</c:v>
                      </c:pt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Pathways!$B$18:$B$29</c15:sqref>
                        </c15:formulaRef>
                      </c:ext>
                    </c:extLst>
                    <c:strCache>
                      <c:ptCount val="12"/>
                      <c:pt idx="0">
                        <c:v>Sialic acid metabolism</c:v>
                      </c:pt>
                      <c:pt idx="1">
                        <c:v>Fructose and mannose metabolism</c:v>
                      </c:pt>
                      <c:pt idx="2">
                        <c:v>3-oxo-10R-octadecatrienoate beta-oxidation</c:v>
                      </c:pt>
                      <c:pt idx="3">
                        <c:v>Vitamin A (retinol) metabolism</c:v>
                      </c:pt>
                      <c:pt idx="4">
                        <c:v>Phosphatidylinositol phosphate metabolism</c:v>
                      </c:pt>
                      <c:pt idx="5">
                        <c:v>Beta-Alanine metabolism</c:v>
                      </c:pt>
                      <c:pt idx="6">
                        <c:v>Vitamin B2 (riboflavin) metabolism</c:v>
                      </c:pt>
                      <c:pt idx="7">
                        <c:v>Drug metabolism - cytochrome P450</c:v>
                      </c:pt>
                      <c:pt idx="8">
                        <c:v>Carnitine shuttle</c:v>
                      </c:pt>
                      <c:pt idx="9">
                        <c:v>Urea cycle/amino group metabolism</c:v>
                      </c:pt>
                      <c:pt idx="10">
                        <c:v>Drug metabolism - cytochrome P450</c:v>
                      </c:pt>
                      <c:pt idx="11">
                        <c:v>Linoleate metabolism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Pathways!$E$18:$E$29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4.0840000000000001E-2</c:v>
                      </c:pt>
                      <c:pt idx="1">
                        <c:v>7.5599999999999999E-3</c:v>
                      </c:pt>
                      <c:pt idx="2">
                        <c:v>4.2900000000000004E-3</c:v>
                      </c:pt>
                      <c:pt idx="3">
                        <c:v>3.0589999999999999E-2</c:v>
                      </c:pt>
                      <c:pt idx="4">
                        <c:v>1.8069999999999999E-2</c:v>
                      </c:pt>
                      <c:pt idx="5">
                        <c:v>3.4959999999999998E-2</c:v>
                      </c:pt>
                      <c:pt idx="6">
                        <c:v>3.4959999999999998E-2</c:v>
                      </c:pt>
                      <c:pt idx="7">
                        <c:v>4.4450000000000003E-2</c:v>
                      </c:pt>
                      <c:pt idx="8">
                        <c:v>2.5000000000000001E-4</c:v>
                      </c:pt>
                      <c:pt idx="9">
                        <c:v>6.8150000000000002E-2</c:v>
                      </c:pt>
                      <c:pt idx="10">
                        <c:v>7.6000000000000004E-4</c:v>
                      </c:pt>
                      <c:pt idx="11">
                        <c:v>3.8649999999999997E-2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B47B-4EE4-A969-C88E8C1CF757}"/>
                  </c:ext>
                </c:extLst>
              </c15:ser>
            </c15:filteredBarSeries>
          </c:ext>
        </c:extLst>
      </c:barChart>
      <c:catAx>
        <c:axId val="3872550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87255456"/>
        <c:crosses val="autoZero"/>
        <c:auto val="1"/>
        <c:lblAlgn val="ctr"/>
        <c:lblOffset val="100"/>
        <c:noMultiLvlLbl val="0"/>
      </c:catAx>
      <c:valAx>
        <c:axId val="38725545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87255064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22225"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Spleen</a:t>
            </a:r>
          </a:p>
          <a:p>
            <a:pPr>
              <a:defRPr/>
            </a:pPr>
            <a:endParaRPr lang="en-US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Irradiated vs. GT3-Treated Top pathways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67486091114635849"/>
          <c:y val="0.1296721210292105"/>
          <c:w val="0.29427713687397206"/>
          <c:h val="0.82475304699257745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Pathways!$F$30</c:f>
              <c:strCache>
                <c:ptCount val="1"/>
                <c:pt idx="0">
                  <c:v>-Log10 p-value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6B91-4332-A885-4A4B81AE9BDE}"/>
              </c:ext>
            </c:extLst>
          </c:dPt>
          <c:dPt>
            <c:idx val="1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6B91-4332-A885-4A4B81AE9BDE}"/>
              </c:ext>
            </c:extLst>
          </c:dPt>
          <c:dPt>
            <c:idx val="2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6B91-4332-A885-4A4B81AE9BDE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6B91-4332-A885-4A4B81AE9BDE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6B91-4332-A885-4A4B81AE9BDE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6B91-4332-A885-4A4B81AE9BDE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6B91-4332-A885-4A4B81AE9BDE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6B91-4332-A885-4A4B81AE9BDE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6B91-4332-A885-4A4B81AE9BDE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B91-4332-A885-4A4B81AE9BDE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6B91-4332-A885-4A4B81AE9BDE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6B91-4332-A885-4A4B81AE9BDE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B91-4332-A885-4A4B81AE9BDE}"/>
              </c:ext>
            </c:extLst>
          </c:dPt>
          <c:dPt>
            <c:idx val="13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6B91-4332-A885-4A4B81AE9BDE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B91-4332-A885-4A4B81AE9BDE}"/>
              </c:ext>
            </c:extLst>
          </c:dPt>
          <c:cat>
            <c:strRef>
              <c:f>Pathways!$B$31:$B$45</c:f>
              <c:strCache>
                <c:ptCount val="15"/>
                <c:pt idx="0">
                  <c:v>Pentose phosphate pathway</c:v>
                </c:pt>
                <c:pt idx="1">
                  <c:v>Linoleate metabolism</c:v>
                </c:pt>
                <c:pt idx="2">
                  <c:v>Methionine and cysteine metabolism</c:v>
                </c:pt>
                <c:pt idx="3">
                  <c:v>C21-steroid hormone biosynthesis and metabolism</c:v>
                </c:pt>
                <c:pt idx="4">
                  <c:v>Chondroitin sulfate degradation</c:v>
                </c:pt>
                <c:pt idx="5">
                  <c:v>Ascorbate (Vitamin C) and Aldarate Metabolism</c:v>
                </c:pt>
                <c:pt idx="6">
                  <c:v>Pentose phosphate pathway</c:v>
                </c:pt>
                <c:pt idx="7">
                  <c:v>Pentose and Glucuronate Interconversions</c:v>
                </c:pt>
                <c:pt idx="8">
                  <c:v>Heparan sulfate degradation</c:v>
                </c:pt>
                <c:pt idx="9">
                  <c:v>Porphyrin metabolism</c:v>
                </c:pt>
                <c:pt idx="10">
                  <c:v>C21-steroid hormone biosynthesis and metabolism</c:v>
                </c:pt>
                <c:pt idx="11">
                  <c:v>Prostaglandin formation from arachidonate</c:v>
                </c:pt>
                <c:pt idx="12">
                  <c:v>Arachidonic acid metabolism</c:v>
                </c:pt>
                <c:pt idx="13">
                  <c:v>Fatty acid activation</c:v>
                </c:pt>
                <c:pt idx="14">
                  <c:v>Ascorbate (Vitamin C) and Aldarate Metabolism</c:v>
                </c:pt>
              </c:strCache>
            </c:strRef>
          </c:cat>
          <c:val>
            <c:numRef>
              <c:f>Pathways!$F$31:$F$45</c:f>
              <c:numCache>
                <c:formatCode>General</c:formatCode>
                <c:ptCount val="15"/>
                <c:pt idx="0">
                  <c:v>0.79250027669269463</c:v>
                </c:pt>
                <c:pt idx="1">
                  <c:v>1.2342569585789556</c:v>
                </c:pt>
                <c:pt idx="2">
                  <c:v>1.5856953118716683</c:v>
                </c:pt>
                <c:pt idx="3">
                  <c:v>1.3392293564723028</c:v>
                </c:pt>
                <c:pt idx="4">
                  <c:v>2.2831622767004753</c:v>
                </c:pt>
                <c:pt idx="5">
                  <c:v>1.5492891218530807</c:v>
                </c:pt>
                <c:pt idx="6">
                  <c:v>2.1778319206319825</c:v>
                </c:pt>
                <c:pt idx="7">
                  <c:v>2.2831622767004753</c:v>
                </c:pt>
                <c:pt idx="8">
                  <c:v>2.2831622767004753</c:v>
                </c:pt>
                <c:pt idx="9">
                  <c:v>1.6657473576657691</c:v>
                </c:pt>
                <c:pt idx="10">
                  <c:v>2.6946486305533761</c:v>
                </c:pt>
                <c:pt idx="11">
                  <c:v>1.5073792779568083</c:v>
                </c:pt>
                <c:pt idx="12">
                  <c:v>1.5073792779568083</c:v>
                </c:pt>
                <c:pt idx="13">
                  <c:v>1.9389246763702082</c:v>
                </c:pt>
                <c:pt idx="14">
                  <c:v>2.6126101736612708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B91-4332-A885-4A4B81AE9B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87258984"/>
        <c:axId val="385184912"/>
        <c:extLst/>
      </c:barChart>
      <c:catAx>
        <c:axId val="3872589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85184912"/>
        <c:crosses val="autoZero"/>
        <c:auto val="1"/>
        <c:lblAlgn val="ctr"/>
        <c:lblOffset val="100"/>
        <c:noMultiLvlLbl val="0"/>
      </c:catAx>
      <c:valAx>
        <c:axId val="38518491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87258984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22225"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400" b="1" i="0" baseline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Spleen</a:t>
            </a:r>
          </a:p>
          <a:p>
            <a:pPr>
              <a:defRPr>
                <a:solidFill>
                  <a:schemeClr val="tx1"/>
                </a:solidFill>
              </a:defRPr>
            </a:pPr>
            <a:endParaRPr lang="en-US" sz="14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>
                <a:solidFill>
                  <a:schemeClr val="tx1"/>
                </a:solidFill>
              </a:defRPr>
            </a:pPr>
            <a:r>
              <a:rPr lang="en-US" sz="1200" b="1" i="0" baseline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Irradiated vs. Naïve Top pathways</a:t>
            </a:r>
            <a:endParaRPr lang="en-US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3"/>
          <c:order val="0"/>
          <c:tx>
            <c:strRef>
              <c:f>Pathways!$F$1</c:f>
              <c:strCache>
                <c:ptCount val="1"/>
                <c:pt idx="0">
                  <c:v>-Log10 p-value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FCE5-4CE2-93DA-79BC59AC6A0C}"/>
              </c:ext>
            </c:extLst>
          </c:dPt>
          <c:dPt>
            <c:idx val="1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FCE5-4CE2-93DA-79BC59AC6A0C}"/>
              </c:ext>
            </c:extLst>
          </c:dPt>
          <c:dPt>
            <c:idx val="2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CE5-4CE2-93DA-79BC59AC6A0C}"/>
              </c:ext>
            </c:extLst>
          </c:dPt>
          <c:dPt>
            <c:idx val="3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FCE5-4CE2-93DA-79BC59AC6A0C}"/>
              </c:ext>
            </c:extLst>
          </c:dPt>
          <c:dPt>
            <c:idx val="4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CE5-4CE2-93DA-79BC59AC6A0C}"/>
              </c:ext>
            </c:extLst>
          </c:dPt>
          <c:dPt>
            <c:idx val="5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FCE5-4CE2-93DA-79BC59AC6A0C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FCE5-4CE2-93DA-79BC59AC6A0C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FCE5-4CE2-93DA-79BC59AC6A0C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FCE5-4CE2-93DA-79BC59AC6A0C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FCE5-4CE2-93DA-79BC59AC6A0C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FCE5-4CE2-93DA-79BC59AC6A0C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FCE5-4CE2-93DA-79BC59AC6A0C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FCE5-4CE2-93DA-79BC59AC6A0C}"/>
              </c:ext>
            </c:extLst>
          </c:dPt>
          <c:dPt>
            <c:idx val="13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FCE5-4CE2-93DA-79BC59AC6A0C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0-FCE5-4CE2-93DA-79BC59AC6A0C}"/>
              </c:ext>
            </c:extLst>
          </c:dPt>
          <c:dPt>
            <c:idx val="15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FCE5-4CE2-93DA-79BC59AC6A0C}"/>
              </c:ext>
            </c:extLst>
          </c:dPt>
          <c:dPt>
            <c:idx val="16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2-FCE5-4CE2-93DA-79BC59AC6A0C}"/>
              </c:ext>
            </c:extLst>
          </c:dPt>
          <c:dPt>
            <c:idx val="17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FCE5-4CE2-93DA-79BC59AC6A0C}"/>
              </c:ext>
            </c:extLst>
          </c:dPt>
          <c:dPt>
            <c:idx val="18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4-FCE5-4CE2-93DA-79BC59AC6A0C}"/>
              </c:ext>
            </c:extLst>
          </c:dPt>
          <c:dPt>
            <c:idx val="19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FCE5-4CE2-93DA-79BC59AC6A0C}"/>
              </c:ext>
            </c:extLst>
          </c:dPt>
          <c:dPt>
            <c:idx val="20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6-FCE5-4CE2-93DA-79BC59AC6A0C}"/>
              </c:ext>
            </c:extLst>
          </c:dPt>
          <c:dPt>
            <c:idx val="2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FCE5-4CE2-93DA-79BC59AC6A0C}"/>
              </c:ext>
            </c:extLst>
          </c:dPt>
          <c:dPt>
            <c:idx val="22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8-FCE5-4CE2-93DA-79BC59AC6A0C}"/>
              </c:ext>
            </c:extLst>
          </c:dPt>
          <c:dPt>
            <c:idx val="23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FCE5-4CE2-93DA-79BC59AC6A0C}"/>
              </c:ext>
            </c:extLst>
          </c:dPt>
          <c:dPt>
            <c:idx val="24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A-FCE5-4CE2-93DA-79BC59AC6A0C}"/>
              </c:ext>
            </c:extLst>
          </c:dPt>
          <c:dPt>
            <c:idx val="25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FCE5-4CE2-93DA-79BC59AC6A0C}"/>
              </c:ext>
            </c:extLst>
          </c:dPt>
          <c:cat>
            <c:strRef>
              <c:f>Pathways!$B$2:$B$27</c:f>
              <c:strCache>
                <c:ptCount val="26"/>
                <c:pt idx="0">
                  <c:v>Keratan sulfate biosynthesis</c:v>
                </c:pt>
                <c:pt idx="1">
                  <c:v>Chondroitin sulfate degradation</c:v>
                </c:pt>
                <c:pt idx="2">
                  <c:v>Pentose and Glucuronate Interconversions</c:v>
                </c:pt>
                <c:pt idx="3">
                  <c:v>N-Glycan biosynthesis</c:v>
                </c:pt>
                <c:pt idx="4">
                  <c:v>Pentose phosphate pathway</c:v>
                </c:pt>
                <c:pt idx="5">
                  <c:v>Glycosphingolipid metabolism</c:v>
                </c:pt>
                <c:pt idx="6">
                  <c:v>Keratan sulfate degradation</c:v>
                </c:pt>
                <c:pt idx="7">
                  <c:v>N-Glycan biosynthesis</c:v>
                </c:pt>
                <c:pt idx="8">
                  <c:v>Chondroitin sulfate degradation</c:v>
                </c:pt>
                <c:pt idx="9">
                  <c:v>Ascorbate (Vitamin C) and Aldarate Metabolism</c:v>
                </c:pt>
                <c:pt idx="10">
                  <c:v>Pentose and Glucuronate Interconversions</c:v>
                </c:pt>
                <c:pt idx="11">
                  <c:v>Pentose phosphate pathway</c:v>
                </c:pt>
                <c:pt idx="12">
                  <c:v>Sialic acid metabolism</c:v>
                </c:pt>
                <c:pt idx="13">
                  <c:v>Glycosphingolipid metabolism</c:v>
                </c:pt>
                <c:pt idx="14">
                  <c:v>Keratan sulfate degradation</c:v>
                </c:pt>
                <c:pt idx="15">
                  <c:v>N-Glycan biosynthesis</c:v>
                </c:pt>
                <c:pt idx="16">
                  <c:v>Pentose and Glucuronate Interconversions</c:v>
                </c:pt>
                <c:pt idx="17">
                  <c:v>Chondroitin sulfate degradation</c:v>
                </c:pt>
                <c:pt idx="18">
                  <c:v>Glycosphingolipid metabolism</c:v>
                </c:pt>
                <c:pt idx="19">
                  <c:v>Prostaglandin formation from arachidonate</c:v>
                </c:pt>
                <c:pt idx="20">
                  <c:v>Carnitine shuttle</c:v>
                </c:pt>
                <c:pt idx="21">
                  <c:v>Keratan sulfate degradation</c:v>
                </c:pt>
                <c:pt idx="22">
                  <c:v>N-Glycan biosynthesis</c:v>
                </c:pt>
                <c:pt idx="23">
                  <c:v>C21-steroid hormone biosynthesis and metabolism</c:v>
                </c:pt>
                <c:pt idx="24">
                  <c:v>Arginine and Proline Metabolism</c:v>
                </c:pt>
                <c:pt idx="25">
                  <c:v>Glycosphingolipid metabolism</c:v>
                </c:pt>
              </c:strCache>
            </c:strRef>
          </c:cat>
          <c:val>
            <c:numRef>
              <c:f>Pathways!$F$2:$F$27</c:f>
              <c:numCache>
                <c:formatCode>General</c:formatCode>
                <c:ptCount val="26"/>
                <c:pt idx="0">
                  <c:v>1.5326879370194479</c:v>
                </c:pt>
                <c:pt idx="1">
                  <c:v>2.1944991418415998</c:v>
                </c:pt>
                <c:pt idx="2">
                  <c:v>2.1944991418415998</c:v>
                </c:pt>
                <c:pt idx="3">
                  <c:v>2.7746907182741372</c:v>
                </c:pt>
                <c:pt idx="4">
                  <c:v>2.8728952016351923</c:v>
                </c:pt>
                <c:pt idx="5">
                  <c:v>2.4225082001627745</c:v>
                </c:pt>
                <c:pt idx="6">
                  <c:v>1.9854794612420763</c:v>
                </c:pt>
                <c:pt idx="7">
                  <c:v>1.9295926782598802</c:v>
                </c:pt>
                <c:pt idx="8">
                  <c:v>1.5428753736965912</c:v>
                </c:pt>
                <c:pt idx="9">
                  <c:v>1.4713403547650101</c:v>
                </c:pt>
                <c:pt idx="10">
                  <c:v>1.5428753736965912</c:v>
                </c:pt>
                <c:pt idx="11">
                  <c:v>1.8130436645345878</c:v>
                </c:pt>
                <c:pt idx="12">
                  <c:v>1.9295926782598802</c:v>
                </c:pt>
                <c:pt idx="13">
                  <c:v>2.5702477199975919</c:v>
                </c:pt>
                <c:pt idx="14">
                  <c:v>1.7923656326110384</c:v>
                </c:pt>
                <c:pt idx="15">
                  <c:v>1.7044329000375209</c:v>
                </c:pt>
                <c:pt idx="16">
                  <c:v>1.4223933226374643</c:v>
                </c:pt>
                <c:pt idx="17">
                  <c:v>1.4223933226374643</c:v>
                </c:pt>
                <c:pt idx="18">
                  <c:v>2.9956786262173574</c:v>
                </c:pt>
                <c:pt idx="19">
                  <c:v>1.7945249632591092</c:v>
                </c:pt>
                <c:pt idx="20">
                  <c:v>2.7144426909922261</c:v>
                </c:pt>
                <c:pt idx="21">
                  <c:v>1.620694482249418</c:v>
                </c:pt>
                <c:pt idx="22">
                  <c:v>1.3907258275954124</c:v>
                </c:pt>
                <c:pt idx="23">
                  <c:v>1.3189397563681882</c:v>
                </c:pt>
                <c:pt idx="24">
                  <c:v>1.868702203402377</c:v>
                </c:pt>
                <c:pt idx="25">
                  <c:v>2.4736607226101559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CE5-4CE2-93DA-79BC59AC6A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872396847"/>
        <c:axId val="1944744463"/>
        <c:extLst/>
      </c:barChart>
      <c:catAx>
        <c:axId val="187239684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944744463"/>
        <c:crosses val="autoZero"/>
        <c:auto val="1"/>
        <c:lblAlgn val="ctr"/>
        <c:lblOffset val="100"/>
        <c:noMultiLvlLbl val="0"/>
      </c:catAx>
      <c:valAx>
        <c:axId val="194474446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872396847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2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0.18416</cdr:x>
      <cdr:y>0.80675</cdr:y>
    </cdr:from>
    <cdr:to>
      <cdr:x>0.20337</cdr:x>
      <cdr:y>0.93806</cdr:y>
    </cdr:to>
    <cdr:sp macro="" textlink="">
      <cdr:nvSpPr>
        <cdr:cNvPr id="6" name="Left Bracket 5">
          <a:extLst xmlns:a="http://schemas.openxmlformats.org/drawingml/2006/main">
            <a:ext uri="{FF2B5EF4-FFF2-40B4-BE49-F238E27FC236}">
              <a16:creationId xmlns:a16="http://schemas.microsoft.com/office/drawing/2014/main" id="{27558738-3D00-AA45-7D4A-9AA78AD80483}"/>
            </a:ext>
          </a:extLst>
        </cdr:cNvPr>
        <cdr:cNvSpPr/>
      </cdr:nvSpPr>
      <cdr:spPr>
        <a:xfrm xmlns:a="http://schemas.openxmlformats.org/drawingml/2006/main">
          <a:off x="1094569" y="4582027"/>
          <a:ext cx="114176" cy="745791"/>
        </a:xfrm>
        <a:prstGeom xmlns:a="http://schemas.openxmlformats.org/drawingml/2006/main" prst="leftBracket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3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2">
          <a:schemeClr val="accent2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zh-CN"/>
        </a:p>
      </cdr:txBody>
    </cdr:sp>
  </cdr:relSizeAnchor>
  <cdr:relSizeAnchor xmlns:cdr="http://schemas.openxmlformats.org/drawingml/2006/chartDrawing">
    <cdr:from>
      <cdr:x>0.18239</cdr:x>
      <cdr:y>0.57507</cdr:y>
    </cdr:from>
    <cdr:to>
      <cdr:x>0.20181</cdr:x>
      <cdr:y>0.79492</cdr:y>
    </cdr:to>
    <cdr:sp macro="" textlink="">
      <cdr:nvSpPr>
        <cdr:cNvPr id="7" name="Left Bracket 6">
          <a:extLst xmlns:a="http://schemas.openxmlformats.org/drawingml/2006/main">
            <a:ext uri="{FF2B5EF4-FFF2-40B4-BE49-F238E27FC236}">
              <a16:creationId xmlns:a16="http://schemas.microsoft.com/office/drawing/2014/main" id="{12180415-9B3E-B836-5E9A-EBB602A2138E}"/>
            </a:ext>
          </a:extLst>
        </cdr:cNvPr>
        <cdr:cNvSpPr/>
      </cdr:nvSpPr>
      <cdr:spPr>
        <a:xfrm xmlns:a="http://schemas.openxmlformats.org/drawingml/2006/main">
          <a:off x="1084045" y="3266202"/>
          <a:ext cx="115425" cy="1248664"/>
        </a:xfrm>
        <a:prstGeom xmlns:a="http://schemas.openxmlformats.org/drawingml/2006/main" prst="leftBracket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3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2">
          <a:schemeClr val="accent2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zh-CN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0.18252</cdr:x>
      <cdr:y>0.38162</cdr:y>
    </cdr:from>
    <cdr:to>
      <cdr:x>0.20023</cdr:x>
      <cdr:y>0.56561</cdr:y>
    </cdr:to>
    <cdr:sp macro="" textlink="">
      <cdr:nvSpPr>
        <cdr:cNvPr id="9" name="Left Bracket 8">
          <a:extLst xmlns:a="http://schemas.openxmlformats.org/drawingml/2006/main">
            <a:ext uri="{FF2B5EF4-FFF2-40B4-BE49-F238E27FC236}">
              <a16:creationId xmlns:a16="http://schemas.microsoft.com/office/drawing/2014/main" id="{C82B6777-E4DF-BBAB-F6CE-D37407B6367D}"/>
            </a:ext>
          </a:extLst>
        </cdr:cNvPr>
        <cdr:cNvSpPr/>
      </cdr:nvSpPr>
      <cdr:spPr>
        <a:xfrm xmlns:a="http://schemas.openxmlformats.org/drawingml/2006/main">
          <a:off x="1084798" y="2167483"/>
          <a:ext cx="105261" cy="1044993"/>
        </a:xfrm>
        <a:prstGeom xmlns:a="http://schemas.openxmlformats.org/drawingml/2006/main" prst="leftBracket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3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2">
          <a:schemeClr val="accent2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zh-CN"/>
        </a:p>
      </cdr:txBody>
    </cdr:sp>
  </cdr:relSizeAnchor>
  <cdr:relSizeAnchor xmlns:cdr="http://schemas.openxmlformats.org/drawingml/2006/chartDrawing">
    <cdr:from>
      <cdr:x>0.18128</cdr:x>
      <cdr:y>0.15341</cdr:y>
    </cdr:from>
    <cdr:to>
      <cdr:x>0.20166</cdr:x>
      <cdr:y>0.3729</cdr:y>
    </cdr:to>
    <cdr:sp macro="" textlink="">
      <cdr:nvSpPr>
        <cdr:cNvPr id="10" name="Left Bracket 9">
          <a:extLst xmlns:a="http://schemas.openxmlformats.org/drawingml/2006/main">
            <a:ext uri="{FF2B5EF4-FFF2-40B4-BE49-F238E27FC236}">
              <a16:creationId xmlns:a16="http://schemas.microsoft.com/office/drawing/2014/main" id="{5C6BF4C5-2915-B361-66E6-BA54828B5316}"/>
            </a:ext>
          </a:extLst>
        </cdr:cNvPr>
        <cdr:cNvSpPr/>
      </cdr:nvSpPr>
      <cdr:spPr>
        <a:xfrm xmlns:a="http://schemas.openxmlformats.org/drawingml/2006/main">
          <a:off x="1077475" y="871338"/>
          <a:ext cx="121131" cy="1246620"/>
        </a:xfrm>
        <a:prstGeom xmlns:a="http://schemas.openxmlformats.org/drawingml/2006/main" prst="leftBracket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3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2">
          <a:schemeClr val="accent2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zh-CN">
            <a:solidFill>
              <a:schemeClr val="tx1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0.2214</cdr:x>
      <cdr:y>0.65036</cdr:y>
    </cdr:from>
    <cdr:to>
      <cdr:x>0.24308</cdr:x>
      <cdr:y>0.93067</cdr:y>
    </cdr:to>
    <cdr:sp macro="" textlink="">
      <cdr:nvSpPr>
        <cdr:cNvPr id="2" name="Left Bracket 1">
          <a:extLst xmlns:a="http://schemas.openxmlformats.org/drawingml/2006/main">
            <a:ext uri="{FF2B5EF4-FFF2-40B4-BE49-F238E27FC236}">
              <a16:creationId xmlns:a16="http://schemas.microsoft.com/office/drawing/2014/main" id="{2C7172C0-2E9B-EF1B-1E23-BB59426442BD}"/>
            </a:ext>
          </a:extLst>
        </cdr:cNvPr>
        <cdr:cNvSpPr/>
      </cdr:nvSpPr>
      <cdr:spPr>
        <a:xfrm xmlns:a="http://schemas.openxmlformats.org/drawingml/2006/main">
          <a:off x="1315913" y="3693796"/>
          <a:ext cx="128879" cy="1592049"/>
        </a:xfrm>
        <a:prstGeom xmlns:a="http://schemas.openxmlformats.org/drawingml/2006/main" prst="leftBracket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3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2">
          <a:schemeClr val="accent2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zh-CN"/>
        </a:p>
      </cdr:txBody>
    </cdr:sp>
  </cdr:relSizeAnchor>
  <cdr:relSizeAnchor xmlns:cdr="http://schemas.openxmlformats.org/drawingml/2006/chartDrawing">
    <cdr:from>
      <cdr:x>0.22088</cdr:x>
      <cdr:y>0.43292</cdr:y>
    </cdr:from>
    <cdr:to>
      <cdr:x>0.2435</cdr:x>
      <cdr:y>0.63676</cdr:y>
    </cdr:to>
    <cdr:sp macro="" textlink="">
      <cdr:nvSpPr>
        <cdr:cNvPr id="3" name="Left Bracket 2">
          <a:extLst xmlns:a="http://schemas.openxmlformats.org/drawingml/2006/main">
            <a:ext uri="{FF2B5EF4-FFF2-40B4-BE49-F238E27FC236}">
              <a16:creationId xmlns:a16="http://schemas.microsoft.com/office/drawing/2014/main" id="{2C7172C0-2E9B-EF1B-1E23-BB59426442BD}"/>
            </a:ext>
          </a:extLst>
        </cdr:cNvPr>
        <cdr:cNvSpPr/>
      </cdr:nvSpPr>
      <cdr:spPr>
        <a:xfrm xmlns:a="http://schemas.openxmlformats.org/drawingml/2006/main">
          <a:off x="1221101" y="2458798"/>
          <a:ext cx="125048" cy="1157748"/>
        </a:xfrm>
        <a:prstGeom xmlns:a="http://schemas.openxmlformats.org/drawingml/2006/main" prst="leftBracket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3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2">
          <a:schemeClr val="accent2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zh-CN"/>
        </a:p>
      </cdr:txBody>
    </cdr:sp>
  </cdr:relSizeAnchor>
  <cdr:relSizeAnchor xmlns:cdr="http://schemas.openxmlformats.org/drawingml/2006/chartDrawing">
    <cdr:from>
      <cdr:x>0.21897</cdr:x>
      <cdr:y>0.15848</cdr:y>
    </cdr:from>
    <cdr:to>
      <cdr:x>0.24389</cdr:x>
      <cdr:y>0.41887</cdr:y>
    </cdr:to>
    <cdr:sp macro="" textlink="">
      <cdr:nvSpPr>
        <cdr:cNvPr id="4" name="Left Bracket 3">
          <a:extLst xmlns:a="http://schemas.openxmlformats.org/drawingml/2006/main">
            <a:ext uri="{FF2B5EF4-FFF2-40B4-BE49-F238E27FC236}">
              <a16:creationId xmlns:a16="http://schemas.microsoft.com/office/drawing/2014/main" id="{A1C3D03A-BB94-7175-6240-9BB320766071}"/>
            </a:ext>
          </a:extLst>
        </cdr:cNvPr>
        <cdr:cNvSpPr/>
      </cdr:nvSpPr>
      <cdr:spPr>
        <a:xfrm xmlns:a="http://schemas.openxmlformats.org/drawingml/2006/main">
          <a:off x="1210508" y="900105"/>
          <a:ext cx="137768" cy="1478943"/>
        </a:xfrm>
        <a:prstGeom xmlns:a="http://schemas.openxmlformats.org/drawingml/2006/main" prst="leftBracket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3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2">
          <a:schemeClr val="accent2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zh-CN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0.16745</cdr:x>
      <cdr:y>0.15746</cdr:y>
    </cdr:from>
    <cdr:to>
      <cdr:x>0.17865</cdr:x>
      <cdr:y>0.37086</cdr:y>
    </cdr:to>
    <cdr:sp macro="" textlink="">
      <cdr:nvSpPr>
        <cdr:cNvPr id="11" name="Left Bracket 10">
          <a:extLst xmlns:a="http://schemas.openxmlformats.org/drawingml/2006/main">
            <a:ext uri="{FF2B5EF4-FFF2-40B4-BE49-F238E27FC236}">
              <a16:creationId xmlns:a16="http://schemas.microsoft.com/office/drawing/2014/main" id="{E79ED00B-8EB0-7FAA-C2E7-C021B2B894D8}"/>
            </a:ext>
          </a:extLst>
        </cdr:cNvPr>
        <cdr:cNvSpPr/>
      </cdr:nvSpPr>
      <cdr:spPr>
        <a:xfrm xmlns:a="http://schemas.openxmlformats.org/drawingml/2006/main">
          <a:off x="1009326" y="977919"/>
          <a:ext cx="67450" cy="1325367"/>
        </a:xfrm>
        <a:prstGeom xmlns:a="http://schemas.openxmlformats.org/drawingml/2006/main" prst="leftBracket">
          <a:avLst/>
        </a:prstGeom>
        <a:noFill xmlns:a="http://schemas.openxmlformats.org/drawingml/2006/main"/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3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2">
          <a:schemeClr val="accent2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zh-CN"/>
        </a:p>
      </cdr:txBody>
    </cdr:sp>
  </cdr:relSizeAnchor>
  <cdr:relSizeAnchor xmlns:cdr="http://schemas.openxmlformats.org/drawingml/2006/chartDrawing">
    <cdr:from>
      <cdr:x>0.16948</cdr:x>
      <cdr:y>0.67871</cdr:y>
    </cdr:from>
    <cdr:to>
      <cdr:x>0.17913</cdr:x>
      <cdr:y>0.97138</cdr:y>
    </cdr:to>
    <cdr:sp macro="" textlink="">
      <cdr:nvSpPr>
        <cdr:cNvPr id="6" name="Left Bracket 5">
          <a:extLst xmlns:a="http://schemas.openxmlformats.org/drawingml/2006/main">
            <a:ext uri="{FF2B5EF4-FFF2-40B4-BE49-F238E27FC236}">
              <a16:creationId xmlns:a16="http://schemas.microsoft.com/office/drawing/2014/main" id="{E79ED00B-8EB0-7FAA-C2E7-C021B2B894D8}"/>
            </a:ext>
          </a:extLst>
        </cdr:cNvPr>
        <cdr:cNvSpPr/>
      </cdr:nvSpPr>
      <cdr:spPr>
        <a:xfrm xmlns:a="http://schemas.openxmlformats.org/drawingml/2006/main">
          <a:off x="1021557" y="4215199"/>
          <a:ext cx="58150" cy="1817703"/>
        </a:xfrm>
        <a:prstGeom xmlns:a="http://schemas.openxmlformats.org/drawingml/2006/main" prst="leftBracket">
          <a:avLst/>
        </a:prstGeom>
        <a:noFill xmlns:a="http://schemas.openxmlformats.org/drawingml/2006/main"/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3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2">
          <a:schemeClr val="accent2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zh-CN"/>
        </a:p>
      </cdr:txBody>
    </cdr:sp>
  </cdr:relSizeAnchor>
  <cdr:relSizeAnchor xmlns:cdr="http://schemas.openxmlformats.org/drawingml/2006/chartDrawing">
    <cdr:from>
      <cdr:x>0.16871</cdr:x>
      <cdr:y>0.56033</cdr:y>
    </cdr:from>
    <cdr:to>
      <cdr:x>0.17695</cdr:x>
      <cdr:y>0.66667</cdr:y>
    </cdr:to>
    <cdr:sp macro="" textlink="">
      <cdr:nvSpPr>
        <cdr:cNvPr id="7" name="Left Bracket 6">
          <a:extLst xmlns:a="http://schemas.openxmlformats.org/drawingml/2006/main">
            <a:ext uri="{FF2B5EF4-FFF2-40B4-BE49-F238E27FC236}">
              <a16:creationId xmlns:a16="http://schemas.microsoft.com/office/drawing/2014/main" id="{E79ED00B-8EB0-7FAA-C2E7-C021B2B894D8}"/>
            </a:ext>
          </a:extLst>
        </cdr:cNvPr>
        <cdr:cNvSpPr/>
      </cdr:nvSpPr>
      <cdr:spPr>
        <a:xfrm xmlns:a="http://schemas.openxmlformats.org/drawingml/2006/main">
          <a:off x="1016907" y="3480018"/>
          <a:ext cx="49648" cy="660400"/>
        </a:xfrm>
        <a:prstGeom xmlns:a="http://schemas.openxmlformats.org/drawingml/2006/main" prst="leftBracket">
          <a:avLst/>
        </a:prstGeom>
        <a:noFill xmlns:a="http://schemas.openxmlformats.org/drawingml/2006/main"/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3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2">
          <a:schemeClr val="accent2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zh-CN"/>
        </a:p>
      </cdr:txBody>
    </cdr:sp>
  </cdr:relSizeAnchor>
  <cdr:relSizeAnchor xmlns:cdr="http://schemas.openxmlformats.org/drawingml/2006/chartDrawing">
    <cdr:from>
      <cdr:x>0.16892</cdr:x>
      <cdr:y>0.38004</cdr:y>
    </cdr:from>
    <cdr:to>
      <cdr:x>0.178</cdr:x>
      <cdr:y>0.55113</cdr:y>
    </cdr:to>
    <cdr:sp macro="" textlink="">
      <cdr:nvSpPr>
        <cdr:cNvPr id="12" name="Left Bracket 11">
          <a:extLst xmlns:a="http://schemas.openxmlformats.org/drawingml/2006/main">
            <a:ext uri="{FF2B5EF4-FFF2-40B4-BE49-F238E27FC236}">
              <a16:creationId xmlns:a16="http://schemas.microsoft.com/office/drawing/2014/main" id="{E79ED00B-8EB0-7FAA-C2E7-C021B2B894D8}"/>
            </a:ext>
          </a:extLst>
        </cdr:cNvPr>
        <cdr:cNvSpPr/>
      </cdr:nvSpPr>
      <cdr:spPr>
        <a:xfrm xmlns:a="http://schemas.openxmlformats.org/drawingml/2006/main">
          <a:off x="1018137" y="2360322"/>
          <a:ext cx="54767" cy="1062545"/>
        </a:xfrm>
        <a:prstGeom xmlns:a="http://schemas.openxmlformats.org/drawingml/2006/main" prst="leftBracket">
          <a:avLst/>
        </a:prstGeom>
        <a:noFill xmlns:a="http://schemas.openxmlformats.org/drawingml/2006/main"/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3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2">
          <a:schemeClr val="accent2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zh-CN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0.14353</cdr:x>
      <cdr:y>0.16356</cdr:y>
    </cdr:from>
    <cdr:to>
      <cdr:x>0.16389</cdr:x>
      <cdr:y>0.34664</cdr:y>
    </cdr:to>
    <cdr:sp macro="" textlink="">
      <cdr:nvSpPr>
        <cdr:cNvPr id="2" name="Left Bracket 1">
          <a:extLst xmlns:a="http://schemas.openxmlformats.org/drawingml/2006/main">
            <a:ext uri="{FF2B5EF4-FFF2-40B4-BE49-F238E27FC236}">
              <a16:creationId xmlns:a16="http://schemas.microsoft.com/office/drawing/2014/main" id="{2934BAA2-BD1F-2A8F-A803-353C0CA4BDFB}"/>
            </a:ext>
          </a:extLst>
        </cdr:cNvPr>
        <cdr:cNvSpPr/>
      </cdr:nvSpPr>
      <cdr:spPr>
        <a:xfrm xmlns:a="http://schemas.openxmlformats.org/drawingml/2006/main">
          <a:off x="818765" y="1015808"/>
          <a:ext cx="116155" cy="1137058"/>
        </a:xfrm>
        <a:prstGeom xmlns:a="http://schemas.openxmlformats.org/drawingml/2006/main" prst="leftBracket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3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2">
          <a:schemeClr val="accent2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zh-CN"/>
        </a:p>
      </cdr:txBody>
    </cdr:sp>
  </cdr:relSizeAnchor>
  <cdr:relSizeAnchor xmlns:cdr="http://schemas.openxmlformats.org/drawingml/2006/chartDrawing">
    <cdr:from>
      <cdr:x>0.14475</cdr:x>
      <cdr:y>0.35518</cdr:y>
    </cdr:from>
    <cdr:to>
      <cdr:x>0.16305</cdr:x>
      <cdr:y>0.47036</cdr:y>
    </cdr:to>
    <cdr:sp macro="" textlink="">
      <cdr:nvSpPr>
        <cdr:cNvPr id="4" name="Left Bracket 3">
          <a:extLst xmlns:a="http://schemas.openxmlformats.org/drawingml/2006/main">
            <a:ext uri="{FF2B5EF4-FFF2-40B4-BE49-F238E27FC236}">
              <a16:creationId xmlns:a16="http://schemas.microsoft.com/office/drawing/2014/main" id="{C5732B4E-C524-6057-6DE9-EB372841CC48}"/>
            </a:ext>
          </a:extLst>
        </cdr:cNvPr>
        <cdr:cNvSpPr/>
      </cdr:nvSpPr>
      <cdr:spPr>
        <a:xfrm xmlns:a="http://schemas.openxmlformats.org/drawingml/2006/main">
          <a:off x="825704" y="2205900"/>
          <a:ext cx="104407" cy="715316"/>
        </a:xfrm>
        <a:prstGeom xmlns:a="http://schemas.openxmlformats.org/drawingml/2006/main" prst="leftBracket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3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2">
          <a:schemeClr val="accent2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zh-CN"/>
        </a:p>
      </cdr:txBody>
    </cdr:sp>
  </cdr:relSizeAnchor>
  <cdr:relSizeAnchor xmlns:cdr="http://schemas.openxmlformats.org/drawingml/2006/chartDrawing">
    <cdr:from>
      <cdr:x>0.14608</cdr:x>
      <cdr:y>0.48024</cdr:y>
    </cdr:from>
    <cdr:to>
      <cdr:x>0.16809</cdr:x>
      <cdr:y>0.74028</cdr:y>
    </cdr:to>
    <cdr:sp macro="" textlink="">
      <cdr:nvSpPr>
        <cdr:cNvPr id="5" name="Left Bracket 4">
          <a:extLst xmlns:a="http://schemas.openxmlformats.org/drawingml/2006/main">
            <a:ext uri="{FF2B5EF4-FFF2-40B4-BE49-F238E27FC236}">
              <a16:creationId xmlns:a16="http://schemas.microsoft.com/office/drawing/2014/main" id="{C5732B4E-C524-6057-6DE9-EB372841CC48}"/>
            </a:ext>
          </a:extLst>
        </cdr:cNvPr>
        <cdr:cNvSpPr/>
      </cdr:nvSpPr>
      <cdr:spPr>
        <a:xfrm xmlns:a="http://schemas.openxmlformats.org/drawingml/2006/main">
          <a:off x="833312" y="2982574"/>
          <a:ext cx="125538" cy="1615041"/>
        </a:xfrm>
        <a:prstGeom xmlns:a="http://schemas.openxmlformats.org/drawingml/2006/main" prst="leftBracket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3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2">
          <a:schemeClr val="accent2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zh-CN"/>
        </a:p>
      </cdr:txBody>
    </cdr:sp>
  </cdr:relSizeAnchor>
  <cdr:relSizeAnchor xmlns:cdr="http://schemas.openxmlformats.org/drawingml/2006/chartDrawing">
    <cdr:from>
      <cdr:x>0.14547</cdr:x>
      <cdr:y>0.7505</cdr:y>
    </cdr:from>
    <cdr:to>
      <cdr:x>0.16475</cdr:x>
      <cdr:y>0.95028</cdr:y>
    </cdr:to>
    <cdr:sp macro="" textlink="">
      <cdr:nvSpPr>
        <cdr:cNvPr id="6" name="Left Bracket 5">
          <a:extLst xmlns:a="http://schemas.openxmlformats.org/drawingml/2006/main">
            <a:ext uri="{FF2B5EF4-FFF2-40B4-BE49-F238E27FC236}">
              <a16:creationId xmlns:a16="http://schemas.microsoft.com/office/drawing/2014/main" id="{C5732B4E-C524-6057-6DE9-EB372841CC48}"/>
            </a:ext>
          </a:extLst>
        </cdr:cNvPr>
        <cdr:cNvSpPr/>
      </cdr:nvSpPr>
      <cdr:spPr>
        <a:xfrm xmlns:a="http://schemas.openxmlformats.org/drawingml/2006/main">
          <a:off x="829834" y="4661116"/>
          <a:ext cx="109965" cy="1240704"/>
        </a:xfrm>
        <a:prstGeom xmlns:a="http://schemas.openxmlformats.org/drawingml/2006/main" prst="leftBracket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3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2">
          <a:schemeClr val="accent2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zh-CN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0CC334-E851-44C3-97EE-90FBC98661F8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AA5F6E-0AB5-4315-A9A1-F621297B0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455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Supp Fig 1. Jejunum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AA5F6E-0AB5-4315-A9A1-F621297B0FB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7155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Supp</a:t>
            </a:r>
            <a:r>
              <a:rPr lang="en-US" dirty="0"/>
              <a:t> Fig</a:t>
            </a:r>
            <a:r>
              <a:rPr lang="en-US" baseline="0" dirty="0"/>
              <a:t> 2. Jejunum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AA5F6E-0AB5-4315-A9A1-F621297B0FB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546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Supp</a:t>
            </a:r>
            <a:r>
              <a:rPr lang="en-US" dirty="0"/>
              <a:t> Fig</a:t>
            </a:r>
            <a:r>
              <a:rPr lang="en-US" baseline="0" dirty="0"/>
              <a:t> 3. </a:t>
            </a:r>
            <a:r>
              <a:rPr lang="en-US" dirty="0"/>
              <a:t>Kidney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AA5F6E-0AB5-4315-A9A1-F621297B0FB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7470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Supp</a:t>
            </a:r>
            <a:r>
              <a:rPr lang="en-US" dirty="0"/>
              <a:t> Fig 4. Kidney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AA5F6E-0AB5-4315-A9A1-F621297B0FB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8011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Supp</a:t>
            </a:r>
            <a:r>
              <a:rPr lang="en-US" dirty="0"/>
              <a:t> Fig 5. Spleen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AA5F6E-0AB5-4315-A9A1-F621297B0FB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6455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Supp Fig 6. Spleen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AA5F6E-0AB5-4315-A9A1-F621297B0FB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6428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D2574-47AE-4F40-9B77-85BEA000C14E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EB102-1C8E-4A53-95FF-A47060D0C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512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D2574-47AE-4F40-9B77-85BEA000C14E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EB102-1C8E-4A53-95FF-A47060D0C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257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D2574-47AE-4F40-9B77-85BEA000C14E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EB102-1C8E-4A53-95FF-A47060D0C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953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D2574-47AE-4F40-9B77-85BEA000C14E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EB102-1C8E-4A53-95FF-A47060D0C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04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D2574-47AE-4F40-9B77-85BEA000C14E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EB102-1C8E-4A53-95FF-A47060D0C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120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D2574-47AE-4F40-9B77-85BEA000C14E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EB102-1C8E-4A53-95FF-A47060D0C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165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D2574-47AE-4F40-9B77-85BEA000C14E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EB102-1C8E-4A53-95FF-A47060D0C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421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D2574-47AE-4F40-9B77-85BEA000C14E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EB102-1C8E-4A53-95FF-A47060D0C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638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D2574-47AE-4F40-9B77-85BEA000C14E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EB102-1C8E-4A53-95FF-A47060D0C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0293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D2574-47AE-4F40-9B77-85BEA000C14E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EB102-1C8E-4A53-95FF-A47060D0C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35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D2574-47AE-4F40-9B77-85BEA000C14E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EB102-1C8E-4A53-95FF-A47060D0C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457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8D2574-47AE-4F40-9B77-85BEA000C14E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0EB102-1C8E-4A53-95FF-A47060D0C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371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3E3E5D2-612D-49EE-A0FA-1D46CEF14B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2907" y="352618"/>
            <a:ext cx="5766186" cy="576618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70447EA-E472-4EB5-B97B-C46A2E1582D2}"/>
              </a:ext>
            </a:extLst>
          </p:cNvPr>
          <p:cNvSpPr txBox="1"/>
          <p:nvPr/>
        </p:nvSpPr>
        <p:spPr>
          <a:xfrm>
            <a:off x="3212907" y="6243772"/>
            <a:ext cx="57661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Supplementary Figure 1.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Select metabolites illustrating the effects of radiation and GT3 treatment in jejunum tissue in each comparison.</a:t>
            </a:r>
          </a:p>
        </p:txBody>
      </p:sp>
    </p:spTree>
    <p:extLst>
      <p:ext uri="{BB962C8B-B14F-4D97-AF65-F5344CB8AC3E}">
        <p14:creationId xmlns:p14="http://schemas.microsoft.com/office/powerpoint/2010/main" val="20378792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9B1A1C84-4F01-4504-8629-E0D290E1BFD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294333"/>
              </p:ext>
            </p:extLst>
          </p:nvPr>
        </p:nvGraphicFramePr>
        <p:xfrm>
          <a:off x="233748" y="236413"/>
          <a:ext cx="5943600" cy="56796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F0516759-D2E0-6C17-A918-077FD4E51D21}"/>
              </a:ext>
            </a:extLst>
          </p:cNvPr>
          <p:cNvSpPr txBox="1"/>
          <p:nvPr/>
        </p:nvSpPr>
        <p:spPr>
          <a:xfrm>
            <a:off x="346331" y="4974288"/>
            <a:ext cx="9216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5.8 </a:t>
            </a:r>
            <a:r>
              <a:rPr lang="en-US" sz="1400" dirty="0" err="1"/>
              <a:t>Gy</a:t>
            </a:r>
            <a:r>
              <a:rPr lang="en-US" sz="1400" dirty="0"/>
              <a:t> TBI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E65AE16-3DBA-13FA-0788-9507313B13C3}"/>
              </a:ext>
            </a:extLst>
          </p:cNvPr>
          <p:cNvSpPr txBox="1"/>
          <p:nvPr/>
        </p:nvSpPr>
        <p:spPr>
          <a:xfrm>
            <a:off x="346331" y="3936054"/>
            <a:ext cx="9216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5.8 Gy PBI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AADC28A-C8CB-BC10-C207-787EB0F8BBB2}"/>
              </a:ext>
            </a:extLst>
          </p:cNvPr>
          <p:cNvSpPr txBox="1"/>
          <p:nvPr/>
        </p:nvSpPr>
        <p:spPr>
          <a:xfrm>
            <a:off x="389549" y="2733148"/>
            <a:ext cx="9216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4 </a:t>
            </a:r>
            <a:r>
              <a:rPr lang="en-US" sz="1400" dirty="0" err="1"/>
              <a:t>Gy</a:t>
            </a:r>
            <a:r>
              <a:rPr lang="en-US" sz="1400" dirty="0"/>
              <a:t> TBI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42CD0B3-54B7-B267-4329-993BE30252AC}"/>
              </a:ext>
            </a:extLst>
          </p:cNvPr>
          <p:cNvSpPr txBox="1"/>
          <p:nvPr/>
        </p:nvSpPr>
        <p:spPr>
          <a:xfrm>
            <a:off x="346331" y="1577173"/>
            <a:ext cx="10081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4 Gy PBI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6177348" y="236413"/>
            <a:ext cx="5943600" cy="5679619"/>
            <a:chOff x="6042239" y="232139"/>
            <a:chExt cx="5918762" cy="5962235"/>
          </a:xfrm>
        </p:grpSpPr>
        <p:graphicFrame>
          <p:nvGraphicFramePr>
            <p:cNvPr id="15" name="Chart 14">
              <a:extLst>
                <a:ext uri="{FF2B5EF4-FFF2-40B4-BE49-F238E27FC236}">
                  <a16:creationId xmlns:a16="http://schemas.microsoft.com/office/drawing/2014/main" id="{73F3608D-CBD6-4974-8712-3103DF1DB226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062787401"/>
                </p:ext>
              </p:extLst>
            </p:nvPr>
          </p:nvGraphicFramePr>
          <p:xfrm>
            <a:off x="6042239" y="232139"/>
            <a:ext cx="5918762" cy="596223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8582668-A8DB-9FF7-BDF0-3DB29FCBA39F}"/>
                </a:ext>
              </a:extLst>
            </p:cNvPr>
            <p:cNvSpPr txBox="1"/>
            <p:nvPr/>
          </p:nvSpPr>
          <p:spPr>
            <a:xfrm>
              <a:off x="6465303" y="1801161"/>
              <a:ext cx="921673" cy="3230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4 </a:t>
              </a:r>
              <a:r>
                <a:rPr lang="en-US" sz="1400" dirty="0" err="1"/>
                <a:t>Gy</a:t>
              </a:r>
              <a:r>
                <a:rPr lang="en-US" sz="1400" dirty="0"/>
                <a:t> PBI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E6175B9-0857-BDF8-9F0D-D9732783A2AA}"/>
                </a:ext>
              </a:extLst>
            </p:cNvPr>
            <p:cNvSpPr txBox="1"/>
            <p:nvPr/>
          </p:nvSpPr>
          <p:spPr>
            <a:xfrm>
              <a:off x="6465304" y="3353089"/>
              <a:ext cx="92167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4 Gy TBI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CCF2C5C-B7A3-BCD4-DFCE-9ADC797F8EF6}"/>
                </a:ext>
              </a:extLst>
            </p:cNvPr>
            <p:cNvSpPr txBox="1"/>
            <p:nvPr/>
          </p:nvSpPr>
          <p:spPr>
            <a:xfrm>
              <a:off x="6371287" y="4915177"/>
              <a:ext cx="1109706" cy="3230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5.8 Gy TBI</a:t>
              </a:r>
            </a:p>
          </p:txBody>
        </p:sp>
      </p:grp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CC342EA-F9D5-4BA0-B996-E5A1375BEEF3}"/>
              </a:ext>
            </a:extLst>
          </p:cNvPr>
          <p:cNvCxnSpPr>
            <a:cxnSpLocks/>
          </p:cNvCxnSpPr>
          <p:nvPr/>
        </p:nvCxnSpPr>
        <p:spPr>
          <a:xfrm>
            <a:off x="4864100" y="1041400"/>
            <a:ext cx="0" cy="4735965"/>
          </a:xfrm>
          <a:prstGeom prst="line">
            <a:avLst/>
          </a:prstGeom>
          <a:ln w="127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6851393-B18D-4514-B4CE-F3A5783F14FC}"/>
              </a:ext>
            </a:extLst>
          </p:cNvPr>
          <p:cNvCxnSpPr>
            <a:cxnSpLocks/>
          </p:cNvCxnSpPr>
          <p:nvPr/>
        </p:nvCxnSpPr>
        <p:spPr>
          <a:xfrm>
            <a:off x="10693400" y="923427"/>
            <a:ext cx="0" cy="4735965"/>
          </a:xfrm>
          <a:prstGeom prst="line">
            <a:avLst/>
          </a:prstGeom>
          <a:ln w="127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86486A29-15FC-4DA8-993C-DB0EF57CF868}"/>
              </a:ext>
            </a:extLst>
          </p:cNvPr>
          <p:cNvSpPr/>
          <p:nvPr/>
        </p:nvSpPr>
        <p:spPr>
          <a:xfrm>
            <a:off x="198222" y="5936021"/>
            <a:ext cx="119582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Supplementary Figure 2.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Top significant pathways illustrating the effects of radiation and GT3 treatment in jejunum tissue in each comparison.</a:t>
            </a:r>
          </a:p>
        </p:txBody>
      </p:sp>
    </p:spTree>
    <p:extLst>
      <p:ext uri="{BB962C8B-B14F-4D97-AF65-F5344CB8AC3E}">
        <p14:creationId xmlns:p14="http://schemas.microsoft.com/office/powerpoint/2010/main" val="15844411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1107A5C-5A48-4533-8DD2-BE060A479F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8660" y="0"/>
            <a:ext cx="6114680" cy="611468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0CD84AD-D39C-4ADB-84B5-2D50AE05D005}"/>
              </a:ext>
            </a:extLst>
          </p:cNvPr>
          <p:cNvSpPr txBox="1"/>
          <p:nvPr/>
        </p:nvSpPr>
        <p:spPr>
          <a:xfrm>
            <a:off x="3038659" y="6114680"/>
            <a:ext cx="61146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Supplementary Figure 3.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Select metabolites illustrating the effects of radiation and GT3 treatment in kidney tissue in each comparison.</a:t>
            </a:r>
          </a:p>
        </p:txBody>
      </p:sp>
    </p:spTree>
    <p:extLst>
      <p:ext uri="{BB962C8B-B14F-4D97-AF65-F5344CB8AC3E}">
        <p14:creationId xmlns:p14="http://schemas.microsoft.com/office/powerpoint/2010/main" val="37177334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14E8CC66-1ADF-4CA6-A7A2-5A3FB3D7637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37753818"/>
              </p:ext>
            </p:extLst>
          </p:nvPr>
        </p:nvGraphicFramePr>
        <p:xfrm>
          <a:off x="606044" y="120434"/>
          <a:ext cx="5705856" cy="62106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789E0517-4ACB-5A9D-8266-2E4E53944AA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372483"/>
              </p:ext>
            </p:extLst>
          </p:nvPr>
        </p:nvGraphicFramePr>
        <p:xfrm>
          <a:off x="6311900" y="120434"/>
          <a:ext cx="5704492" cy="62106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88989E9F-6B35-D0AC-023F-276360F03B75}"/>
              </a:ext>
            </a:extLst>
          </p:cNvPr>
          <p:cNvSpPr txBox="1"/>
          <p:nvPr/>
        </p:nvSpPr>
        <p:spPr>
          <a:xfrm>
            <a:off x="6471211" y="1568103"/>
            <a:ext cx="7360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/>
              <a:t>4 Gy PBI</a:t>
            </a:r>
            <a:endParaRPr lang="zh-CN" altLang="en-US" sz="1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03CE297-22B6-912C-B491-C7A7067515FD}"/>
              </a:ext>
            </a:extLst>
          </p:cNvPr>
          <p:cNvSpPr txBox="1"/>
          <p:nvPr/>
        </p:nvSpPr>
        <p:spPr>
          <a:xfrm>
            <a:off x="6510721" y="2579943"/>
            <a:ext cx="7312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/>
              <a:t>4 Gy TBI</a:t>
            </a:r>
            <a:endParaRPr lang="zh-CN" altLang="en-US" sz="1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D40DC6-153A-EB4B-A0D8-776D21B0D10E}"/>
              </a:ext>
            </a:extLst>
          </p:cNvPr>
          <p:cNvSpPr txBox="1"/>
          <p:nvPr/>
        </p:nvSpPr>
        <p:spPr>
          <a:xfrm>
            <a:off x="6369050" y="3801746"/>
            <a:ext cx="8515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/>
              <a:t>5.8 Gy PBI</a:t>
            </a:r>
            <a:endParaRPr lang="zh-CN" altLang="en-US" sz="1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BB45CA-3BF4-D057-6FE3-B92839574FA4}"/>
              </a:ext>
            </a:extLst>
          </p:cNvPr>
          <p:cNvSpPr txBox="1"/>
          <p:nvPr/>
        </p:nvSpPr>
        <p:spPr>
          <a:xfrm>
            <a:off x="6369050" y="5258759"/>
            <a:ext cx="8467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/>
              <a:t>5.8 Gy TBI</a:t>
            </a:r>
            <a:endParaRPr lang="zh-CN" altLang="en-US" sz="1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7AAC0D3-4826-FF1F-77A4-263806D9D2FF}"/>
              </a:ext>
            </a:extLst>
          </p:cNvPr>
          <p:cNvSpPr txBox="1"/>
          <p:nvPr/>
        </p:nvSpPr>
        <p:spPr>
          <a:xfrm>
            <a:off x="923966" y="1550892"/>
            <a:ext cx="7360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/>
              <a:t>4 Gy PBI</a:t>
            </a:r>
            <a:endParaRPr lang="zh-CN" altLang="en-US" sz="12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A999CA2-193A-20D9-195B-92B10B32ABC6}"/>
              </a:ext>
            </a:extLst>
          </p:cNvPr>
          <p:cNvSpPr txBox="1"/>
          <p:nvPr/>
        </p:nvSpPr>
        <p:spPr>
          <a:xfrm>
            <a:off x="923966" y="2826011"/>
            <a:ext cx="7312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/>
              <a:t>4 Gy TBI</a:t>
            </a:r>
            <a:endParaRPr lang="zh-CN" altLang="en-US" sz="1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EDEE2A4-D7DC-D07C-A81A-7FF4274E37F5}"/>
              </a:ext>
            </a:extLst>
          </p:cNvPr>
          <p:cNvSpPr txBox="1"/>
          <p:nvPr/>
        </p:nvSpPr>
        <p:spPr>
          <a:xfrm>
            <a:off x="803741" y="3769909"/>
            <a:ext cx="8515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/>
              <a:t>5.8 Gy PBI</a:t>
            </a:r>
            <a:endParaRPr lang="zh-CN" altLang="en-US" sz="1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300E3EE-7084-4185-4EA2-548F5D85DB9D}"/>
              </a:ext>
            </a:extLst>
          </p:cNvPr>
          <p:cNvSpPr txBox="1"/>
          <p:nvPr/>
        </p:nvSpPr>
        <p:spPr>
          <a:xfrm>
            <a:off x="803741" y="5045028"/>
            <a:ext cx="8467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/>
              <a:t>5.8 Gy TBI</a:t>
            </a:r>
            <a:endParaRPr lang="zh-CN" altLang="en-US" sz="1200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F9445C3-9562-4FAA-B958-3C30B3524187}"/>
              </a:ext>
            </a:extLst>
          </p:cNvPr>
          <p:cNvCxnSpPr>
            <a:cxnSpLocks/>
          </p:cNvCxnSpPr>
          <p:nvPr/>
        </p:nvCxnSpPr>
        <p:spPr>
          <a:xfrm>
            <a:off x="5003800" y="990600"/>
            <a:ext cx="0" cy="5161676"/>
          </a:xfrm>
          <a:prstGeom prst="line">
            <a:avLst/>
          </a:prstGeom>
          <a:ln w="127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BDA5E69-2029-4D1B-BB37-6DA5FDB26154}"/>
              </a:ext>
            </a:extLst>
          </p:cNvPr>
          <p:cNvCxnSpPr>
            <a:cxnSpLocks/>
          </p:cNvCxnSpPr>
          <p:nvPr/>
        </p:nvCxnSpPr>
        <p:spPr>
          <a:xfrm>
            <a:off x="10566400" y="1041400"/>
            <a:ext cx="0" cy="5161676"/>
          </a:xfrm>
          <a:prstGeom prst="line">
            <a:avLst/>
          </a:prstGeom>
          <a:ln w="127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80245CE2-5136-48F2-A1BC-ADBA5FA66889}"/>
              </a:ext>
            </a:extLst>
          </p:cNvPr>
          <p:cNvSpPr/>
          <p:nvPr/>
        </p:nvSpPr>
        <p:spPr>
          <a:xfrm>
            <a:off x="606044" y="6368470"/>
            <a:ext cx="119582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Supplementary Figure 4.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Top significant pathways illustrating the effects of radiation and GT3 treatment in kidney tissue in each comparison.</a:t>
            </a:r>
          </a:p>
        </p:txBody>
      </p:sp>
    </p:spTree>
    <p:extLst>
      <p:ext uri="{BB962C8B-B14F-4D97-AF65-F5344CB8AC3E}">
        <p14:creationId xmlns:p14="http://schemas.microsoft.com/office/powerpoint/2010/main" val="40258954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A60DBA2-9ED4-4BAA-B86F-D26E09247C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9108" y="102108"/>
            <a:ext cx="5925187" cy="592518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B94E75D-B02C-494A-85D7-F54EE4816495}"/>
              </a:ext>
            </a:extLst>
          </p:cNvPr>
          <p:cNvSpPr txBox="1"/>
          <p:nvPr/>
        </p:nvSpPr>
        <p:spPr>
          <a:xfrm>
            <a:off x="2769107" y="6247662"/>
            <a:ext cx="59251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Supplementary Figure 5.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Select metabolites illustrating the effects of radiation and GT3 treatment in spleen tissue in each comparison.</a:t>
            </a:r>
          </a:p>
        </p:txBody>
      </p:sp>
    </p:spTree>
    <p:extLst>
      <p:ext uri="{BB962C8B-B14F-4D97-AF65-F5344CB8AC3E}">
        <p14:creationId xmlns:p14="http://schemas.microsoft.com/office/powerpoint/2010/main" val="33245832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8280F09-CC93-4DD2-91B2-1A0B1878C661}"/>
              </a:ext>
            </a:extLst>
          </p:cNvPr>
          <p:cNvGrpSpPr/>
          <p:nvPr/>
        </p:nvGrpSpPr>
        <p:grpSpPr>
          <a:xfrm>
            <a:off x="132189" y="163774"/>
            <a:ext cx="11680060" cy="5847282"/>
            <a:chOff x="132189" y="163774"/>
            <a:chExt cx="11887202" cy="6472380"/>
          </a:xfrm>
        </p:grpSpPr>
        <p:graphicFrame>
          <p:nvGraphicFramePr>
            <p:cNvPr id="3" name="Chart 2">
              <a:extLst>
                <a:ext uri="{FF2B5EF4-FFF2-40B4-BE49-F238E27FC236}">
                  <a16:creationId xmlns:a16="http://schemas.microsoft.com/office/drawing/2014/main" id="{78164B7D-C063-9AB0-518B-1515F0DC5689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598287482"/>
                </p:ext>
              </p:extLst>
            </p:nvPr>
          </p:nvGraphicFramePr>
          <p:xfrm>
            <a:off x="6075791" y="163774"/>
            <a:ext cx="5943600" cy="646448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4" name="Left Bracket 3">
              <a:extLst>
                <a:ext uri="{FF2B5EF4-FFF2-40B4-BE49-F238E27FC236}">
                  <a16:creationId xmlns:a16="http://schemas.microsoft.com/office/drawing/2014/main" id="{E5AAAF6D-B532-D28B-CBFA-67614B3BFAE3}"/>
                </a:ext>
              </a:extLst>
            </p:cNvPr>
            <p:cNvSpPr/>
            <p:nvPr/>
          </p:nvSpPr>
          <p:spPr>
            <a:xfrm>
              <a:off x="6934692" y="1054398"/>
              <a:ext cx="109183" cy="218364"/>
            </a:xfrm>
            <a:prstGeom prst="leftBracket">
              <a:avLst/>
            </a:prstGeom>
            <a:ln>
              <a:solidFill>
                <a:schemeClr val="tx1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Left Bracket 4">
              <a:extLst>
                <a:ext uri="{FF2B5EF4-FFF2-40B4-BE49-F238E27FC236}">
                  <a16:creationId xmlns:a16="http://schemas.microsoft.com/office/drawing/2014/main" id="{10B6610A-6E7E-B6EC-874E-69516B8CBC44}"/>
                </a:ext>
              </a:extLst>
            </p:cNvPr>
            <p:cNvSpPr/>
            <p:nvPr/>
          </p:nvSpPr>
          <p:spPr>
            <a:xfrm>
              <a:off x="6934692" y="1331241"/>
              <a:ext cx="109183" cy="1442381"/>
            </a:xfrm>
            <a:prstGeom prst="leftBracket">
              <a:avLst/>
            </a:prstGeom>
            <a:ln>
              <a:solidFill>
                <a:schemeClr val="tx1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Left Bracket 5">
              <a:extLst>
                <a:ext uri="{FF2B5EF4-FFF2-40B4-BE49-F238E27FC236}">
                  <a16:creationId xmlns:a16="http://schemas.microsoft.com/office/drawing/2014/main" id="{EFDECA85-FBE1-4598-83DA-400D8FC60635}"/>
                </a:ext>
              </a:extLst>
            </p:cNvPr>
            <p:cNvSpPr/>
            <p:nvPr/>
          </p:nvSpPr>
          <p:spPr>
            <a:xfrm>
              <a:off x="6943790" y="2832956"/>
              <a:ext cx="109183" cy="2377728"/>
            </a:xfrm>
            <a:prstGeom prst="leftBracket">
              <a:avLst/>
            </a:prstGeom>
            <a:ln>
              <a:solidFill>
                <a:schemeClr val="tx1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Left Bracket 6">
              <a:extLst>
                <a:ext uri="{FF2B5EF4-FFF2-40B4-BE49-F238E27FC236}">
                  <a16:creationId xmlns:a16="http://schemas.microsoft.com/office/drawing/2014/main" id="{7A42A912-CE85-DFA0-DE3F-58FA3170CDF9}"/>
                </a:ext>
              </a:extLst>
            </p:cNvPr>
            <p:cNvSpPr/>
            <p:nvPr/>
          </p:nvSpPr>
          <p:spPr>
            <a:xfrm>
              <a:off x="6946434" y="5270018"/>
              <a:ext cx="114003" cy="999145"/>
            </a:xfrm>
            <a:prstGeom prst="leftBracket">
              <a:avLst/>
            </a:prstGeom>
            <a:ln>
              <a:solidFill>
                <a:schemeClr val="tx1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05F0C8F-6B04-11D6-B2B1-0F236CFD6D34}"/>
                </a:ext>
              </a:extLst>
            </p:cNvPr>
            <p:cNvSpPr txBox="1"/>
            <p:nvPr/>
          </p:nvSpPr>
          <p:spPr>
            <a:xfrm>
              <a:off x="6191207" y="1025080"/>
              <a:ext cx="73609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dirty="0"/>
                <a:t>4 Gy PBI</a:t>
              </a:r>
              <a:endParaRPr lang="zh-CN" altLang="en-US" sz="1200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9A479E9-61AD-F1D3-4EA5-FB86D2B61B0B}"/>
                </a:ext>
              </a:extLst>
            </p:cNvPr>
            <p:cNvSpPr txBox="1"/>
            <p:nvPr/>
          </p:nvSpPr>
          <p:spPr>
            <a:xfrm>
              <a:off x="6196016" y="1873534"/>
              <a:ext cx="73129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dirty="0"/>
                <a:t>4 Gy TBI</a:t>
              </a:r>
              <a:endParaRPr lang="zh-CN" altLang="en-US" sz="1200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CDD5435-F4E1-0AD9-263D-AE55E7E57ACE}"/>
                </a:ext>
              </a:extLst>
            </p:cNvPr>
            <p:cNvSpPr txBox="1"/>
            <p:nvPr/>
          </p:nvSpPr>
          <p:spPr>
            <a:xfrm>
              <a:off x="6075791" y="3860293"/>
              <a:ext cx="85151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dirty="0"/>
                <a:t>5.8 Gy PBI</a:t>
              </a:r>
              <a:endParaRPr lang="zh-CN" altLang="en-US" sz="1200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AF0D381-E290-D178-5FBA-D3416F0C6277}"/>
                </a:ext>
              </a:extLst>
            </p:cNvPr>
            <p:cNvSpPr txBox="1"/>
            <p:nvPr/>
          </p:nvSpPr>
          <p:spPr>
            <a:xfrm>
              <a:off x="6080599" y="5631092"/>
              <a:ext cx="84670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dirty="0"/>
                <a:t>5.8 Gy TBI</a:t>
              </a:r>
              <a:endParaRPr lang="zh-CN" altLang="en-US" sz="1200" dirty="0"/>
            </a:p>
          </p:txBody>
        </p:sp>
        <p:sp>
          <p:nvSpPr>
            <p:cNvPr id="12" name="Left Bracket 11">
              <a:extLst>
                <a:ext uri="{FF2B5EF4-FFF2-40B4-BE49-F238E27FC236}">
                  <a16:creationId xmlns:a16="http://schemas.microsoft.com/office/drawing/2014/main" id="{5FA78FDA-BF6B-4E31-CEAF-23DF7723D639}"/>
                </a:ext>
              </a:extLst>
            </p:cNvPr>
            <p:cNvSpPr/>
            <p:nvPr/>
          </p:nvSpPr>
          <p:spPr>
            <a:xfrm>
              <a:off x="927403" y="1231900"/>
              <a:ext cx="121127" cy="931980"/>
            </a:xfrm>
            <a:prstGeom prst="leftBracket">
              <a:avLst/>
            </a:prstGeom>
            <a:ln>
              <a:solidFill>
                <a:schemeClr val="tx1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Left Bracket 12">
              <a:extLst>
                <a:ext uri="{FF2B5EF4-FFF2-40B4-BE49-F238E27FC236}">
                  <a16:creationId xmlns:a16="http://schemas.microsoft.com/office/drawing/2014/main" id="{57F8F50F-D10E-4C38-FBEA-938EA9F7EF34}"/>
                </a:ext>
              </a:extLst>
            </p:cNvPr>
            <p:cNvSpPr/>
            <p:nvPr/>
          </p:nvSpPr>
          <p:spPr>
            <a:xfrm>
              <a:off x="933655" y="2216717"/>
              <a:ext cx="121127" cy="1352709"/>
            </a:xfrm>
            <a:prstGeom prst="leftBracket">
              <a:avLst/>
            </a:prstGeom>
            <a:ln>
              <a:solidFill>
                <a:schemeClr val="tx1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283EF9A-AA5B-200B-0E81-3036292D4A53}"/>
                </a:ext>
              </a:extLst>
            </p:cNvPr>
            <p:cNvSpPr txBox="1"/>
            <p:nvPr/>
          </p:nvSpPr>
          <p:spPr>
            <a:xfrm>
              <a:off x="259802" y="1467615"/>
              <a:ext cx="73609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dirty="0"/>
                <a:t>4 Gy PBI</a:t>
              </a:r>
              <a:endParaRPr lang="zh-CN" altLang="en-US" sz="1200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BBA4A1B-0535-3B33-C4CE-763AAC45B97B}"/>
                </a:ext>
              </a:extLst>
            </p:cNvPr>
            <p:cNvSpPr txBox="1"/>
            <p:nvPr/>
          </p:nvSpPr>
          <p:spPr>
            <a:xfrm>
              <a:off x="259802" y="2616073"/>
              <a:ext cx="73129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dirty="0"/>
                <a:t>4 Gy TBI</a:t>
              </a:r>
              <a:endParaRPr lang="zh-CN" altLang="en-US" sz="1200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EC834C4-CD60-A23E-06CC-C3FDB5D3506B}"/>
                </a:ext>
              </a:extLst>
            </p:cNvPr>
            <p:cNvSpPr txBox="1"/>
            <p:nvPr/>
          </p:nvSpPr>
          <p:spPr>
            <a:xfrm>
              <a:off x="143563" y="4226379"/>
              <a:ext cx="85151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dirty="0"/>
                <a:t>5.8 Gy PBI</a:t>
              </a:r>
              <a:endParaRPr lang="zh-CN" altLang="en-US" sz="1200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8E5D069-FD29-9A3B-D265-B269E4518A55}"/>
                </a:ext>
              </a:extLst>
            </p:cNvPr>
            <p:cNvSpPr txBox="1"/>
            <p:nvPr/>
          </p:nvSpPr>
          <p:spPr>
            <a:xfrm>
              <a:off x="147512" y="5631092"/>
              <a:ext cx="84670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dirty="0"/>
                <a:t>5.8 Gy TBI</a:t>
              </a:r>
              <a:endParaRPr lang="zh-CN" altLang="en-US" sz="1200" dirty="0"/>
            </a:p>
          </p:txBody>
        </p:sp>
        <p:graphicFrame>
          <p:nvGraphicFramePr>
            <p:cNvPr id="20" name="Chart 19">
              <a:extLst>
                <a:ext uri="{FF2B5EF4-FFF2-40B4-BE49-F238E27FC236}">
                  <a16:creationId xmlns:a16="http://schemas.microsoft.com/office/drawing/2014/main" id="{FA943E4B-0D15-4E56-8986-5FD4E7587FD3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628739663"/>
                </p:ext>
              </p:extLst>
            </p:nvPr>
          </p:nvGraphicFramePr>
          <p:xfrm>
            <a:off x="1099122" y="352425"/>
            <a:ext cx="4785602" cy="628372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21" name="Left Bracket 20">
              <a:extLst>
                <a:ext uri="{FF2B5EF4-FFF2-40B4-BE49-F238E27FC236}">
                  <a16:creationId xmlns:a16="http://schemas.microsoft.com/office/drawing/2014/main" id="{E5D73227-789B-477D-B68C-707AD04998DC}"/>
                </a:ext>
              </a:extLst>
            </p:cNvPr>
            <p:cNvSpPr/>
            <p:nvPr/>
          </p:nvSpPr>
          <p:spPr>
            <a:xfrm>
              <a:off x="930851" y="3622263"/>
              <a:ext cx="126424" cy="1487900"/>
            </a:xfrm>
            <a:prstGeom prst="leftBracket">
              <a:avLst/>
            </a:prstGeom>
            <a:ln>
              <a:solidFill>
                <a:schemeClr val="tx1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Left Bracket 21">
              <a:extLst>
                <a:ext uri="{FF2B5EF4-FFF2-40B4-BE49-F238E27FC236}">
                  <a16:creationId xmlns:a16="http://schemas.microsoft.com/office/drawing/2014/main" id="{9F484728-D41C-4404-A723-86DC7334B226}"/>
                </a:ext>
              </a:extLst>
            </p:cNvPr>
            <p:cNvSpPr/>
            <p:nvPr/>
          </p:nvSpPr>
          <p:spPr>
            <a:xfrm>
              <a:off x="927403" y="5160331"/>
              <a:ext cx="132171" cy="1191230"/>
            </a:xfrm>
            <a:prstGeom prst="leftBracket">
              <a:avLst/>
            </a:prstGeom>
            <a:ln>
              <a:solidFill>
                <a:schemeClr val="tx1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5BF5B154-3162-4ABB-97FC-0D582FA42C5B}"/>
                </a:ext>
              </a:extLst>
            </p:cNvPr>
            <p:cNvSpPr/>
            <p:nvPr/>
          </p:nvSpPr>
          <p:spPr>
            <a:xfrm>
              <a:off x="132189" y="163774"/>
              <a:ext cx="5943601" cy="6464489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377157B-D544-43A6-A42F-51F4C6BC1E8A}"/>
                </a:ext>
              </a:extLst>
            </p:cNvPr>
            <p:cNvCxnSpPr>
              <a:cxnSpLocks/>
            </p:cNvCxnSpPr>
            <p:nvPr/>
          </p:nvCxnSpPr>
          <p:spPr>
            <a:xfrm>
              <a:off x="4216400" y="1181100"/>
              <a:ext cx="0" cy="5311817"/>
            </a:xfrm>
            <a:prstGeom prst="line">
              <a:avLst/>
            </a:prstGeom>
            <a:ln w="127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69CEEBF2-4F61-4991-B23F-1BEE76CFA195}"/>
                </a:ext>
              </a:extLst>
            </p:cNvPr>
            <p:cNvCxnSpPr>
              <a:cxnSpLocks/>
            </p:cNvCxnSpPr>
            <p:nvPr/>
          </p:nvCxnSpPr>
          <p:spPr>
            <a:xfrm>
              <a:off x="10883900" y="1025080"/>
              <a:ext cx="0" cy="5467837"/>
            </a:xfrm>
            <a:prstGeom prst="line">
              <a:avLst/>
            </a:prstGeom>
            <a:ln w="127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85AE8F3B-F0B7-432D-912F-EE5419B55741}"/>
              </a:ext>
            </a:extLst>
          </p:cNvPr>
          <p:cNvSpPr/>
          <p:nvPr/>
        </p:nvSpPr>
        <p:spPr>
          <a:xfrm>
            <a:off x="106499" y="6056378"/>
            <a:ext cx="119582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Supplementary Figure 6.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Top significant pathways illustrating the effects of radiation and GT3 treatment in spleen tissue in each comparison.</a:t>
            </a:r>
          </a:p>
        </p:txBody>
      </p:sp>
    </p:spTree>
    <p:extLst>
      <p:ext uri="{BB962C8B-B14F-4D97-AF65-F5344CB8AC3E}">
        <p14:creationId xmlns:p14="http://schemas.microsoft.com/office/powerpoint/2010/main" val="20202646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367</TotalTime>
  <Words>277</Words>
  <Application>Microsoft Office PowerPoint</Application>
  <PresentationFormat>Widescreen</PresentationFormat>
  <Paragraphs>59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宋体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USUHS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ALANA CARPENTER</dc:creator>
  <cp:lastModifiedBy>ALANA CARPENTER</cp:lastModifiedBy>
  <cp:revision>50</cp:revision>
  <dcterms:created xsi:type="dcterms:W3CDTF">2023-02-13T12:32:08Z</dcterms:created>
  <dcterms:modified xsi:type="dcterms:W3CDTF">2023-05-17T17:25:23Z</dcterms:modified>
</cp:coreProperties>
</file>